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2"/>
  </p:sldMasterIdLst>
  <p:notesMasterIdLst>
    <p:notesMasterId r:id="rId27"/>
  </p:notesMasterIdLst>
  <p:sldIdLst>
    <p:sldId id="256" r:id="rId3"/>
    <p:sldId id="279"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12192000" cy="6858000"/>
  <p:notesSz cx="6797675" cy="9874250"/>
  <p:embeddedFontLst>
    <p:embeddedFont>
      <p:font typeface="Century Gothic" panose="020B0502020202020204" pitchFamily="34" charset="0"/>
      <p:regular r:id="rId28"/>
      <p:bold r:id="rId29"/>
      <p:italic r:id="rId30"/>
      <p:boldItalic r:id="rId31"/>
    </p:embeddedFon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userDrawn="1">
          <p15:clr>
            <a:srgbClr val="000000"/>
          </p15:clr>
        </p15:guide>
        <p15:guide id="2" pos="3840" userDrawn="1">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4" d="100"/>
          <a:sy n="64" d="100"/>
        </p:scale>
        <p:origin x="95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5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4" name="Google Shape;4;n"/>
          <p:cNvSpPr txBox="1">
            <a:spLocks noGrp="1"/>
          </p:cNvSpPr>
          <p:nvPr>
            <p:ph type="dt" idx="10"/>
          </p:nvPr>
        </p:nvSpPr>
        <p:spPr>
          <a:xfrm>
            <a:off x="3849687" y="0"/>
            <a:ext cx="2946400" cy="4953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5" name="Google Shape;5;n"/>
          <p:cNvSpPr>
            <a:spLocks noGrp="1" noRot="1" noChangeAspect="1"/>
          </p:cNvSpPr>
          <p:nvPr>
            <p:ph type="sldImg" idx="3"/>
          </p:nvPr>
        </p:nvSpPr>
        <p:spPr>
          <a:xfrm>
            <a:off x="436562" y="1233487"/>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n"/>
          <p:cNvSpPr txBox="1">
            <a:spLocks noGrp="1"/>
          </p:cNvSpPr>
          <p:nvPr>
            <p:ph type="ftr" idx="11"/>
          </p:nvPr>
        </p:nvSpPr>
        <p:spPr>
          <a:xfrm>
            <a:off x="0" y="9378950"/>
            <a:ext cx="2946400" cy="4953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8" name="Google Shape;8;n"/>
          <p:cNvSpPr txBox="1">
            <a:spLocks noGrp="1"/>
          </p:cNvSpPr>
          <p:nvPr>
            <p:ph type="sldNum" idx="12"/>
          </p:nvPr>
        </p:nvSpPr>
        <p:spPr>
          <a:xfrm>
            <a:off x="3849687" y="9378950"/>
            <a:ext cx="2946400" cy="495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177068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4" name="Google Shape;364;p1: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1:notes"/>
          <p:cNvSpPr txBox="1"/>
          <p:nvPr/>
        </p:nvSpPr>
        <p:spPr>
          <a:xfrm>
            <a:off x="3849687" y="9378950"/>
            <a:ext cx="2946400" cy="495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1</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0: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4" name="Google Shape;444;p10: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1: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p1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2: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p12: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3: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p1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4: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p14: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15: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9" name="Google Shape;489;p15: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6: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8" name="Google Shape;498;p16: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7: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p17: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8: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6" name="Google Shape;516;p18: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19: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5" name="Google Shape;525;p19: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2: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20:notes"/>
          <p:cNvSpPr txBox="1">
            <a:spLocks noGrp="1"/>
          </p:cNvSpPr>
          <p:nvPr>
            <p:ph type="body" idx="1"/>
          </p:nvPr>
        </p:nvSpPr>
        <p:spPr>
          <a:xfrm>
            <a:off x="679450" y="4751387"/>
            <a:ext cx="5438775" cy="38893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20:notes"/>
          <p:cNvSpPr>
            <a:spLocks noGrp="1" noRot="1" noChangeAspect="1"/>
          </p:cNvSpPr>
          <p:nvPr>
            <p:ph type="sldImg" idx="2"/>
          </p:nvPr>
        </p:nvSpPr>
        <p:spPr>
          <a:xfrm>
            <a:off x="436562" y="1233487"/>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21: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p2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a:extLst>
            <a:ext uri="{FF2B5EF4-FFF2-40B4-BE49-F238E27FC236}">
              <a16:creationId xmlns:a16="http://schemas.microsoft.com/office/drawing/2014/main" id="{F99A2FE9-7D6A-26DC-710F-94F8D7B06D3F}"/>
            </a:ext>
          </a:extLst>
        </p:cNvPr>
        <p:cNvGrpSpPr/>
        <p:nvPr/>
      </p:nvGrpSpPr>
      <p:grpSpPr>
        <a:xfrm>
          <a:off x="0" y="0"/>
          <a:ext cx="0" cy="0"/>
          <a:chOff x="0" y="0"/>
          <a:chExt cx="0" cy="0"/>
        </a:xfrm>
      </p:grpSpPr>
      <p:sp>
        <p:nvSpPr>
          <p:cNvPr id="547" name="Google Shape;547;p21:notes">
            <a:extLst>
              <a:ext uri="{FF2B5EF4-FFF2-40B4-BE49-F238E27FC236}">
                <a16:creationId xmlns:a16="http://schemas.microsoft.com/office/drawing/2014/main" id="{470D0F94-3D26-92BA-3F0C-211F245D5BF2}"/>
              </a:ext>
            </a:extLst>
          </p:cNvPr>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p21:notes">
            <a:extLst>
              <a:ext uri="{FF2B5EF4-FFF2-40B4-BE49-F238E27FC236}">
                <a16:creationId xmlns:a16="http://schemas.microsoft.com/office/drawing/2014/main" id="{EC27F4DE-B784-D748-F770-DB865F1432EF}"/>
              </a:ext>
            </a:extLst>
          </p:cNvPr>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729773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a:extLst>
            <a:ext uri="{FF2B5EF4-FFF2-40B4-BE49-F238E27FC236}">
              <a16:creationId xmlns:a16="http://schemas.microsoft.com/office/drawing/2014/main" id="{B1D4F75F-777A-CD69-2E92-D4D7B3571FF0}"/>
            </a:ext>
          </a:extLst>
        </p:cNvPr>
        <p:cNvGrpSpPr/>
        <p:nvPr/>
      </p:nvGrpSpPr>
      <p:grpSpPr>
        <a:xfrm>
          <a:off x="0" y="0"/>
          <a:ext cx="0" cy="0"/>
          <a:chOff x="0" y="0"/>
          <a:chExt cx="0" cy="0"/>
        </a:xfrm>
      </p:grpSpPr>
      <p:sp>
        <p:nvSpPr>
          <p:cNvPr id="547" name="Google Shape;547;p21:notes">
            <a:extLst>
              <a:ext uri="{FF2B5EF4-FFF2-40B4-BE49-F238E27FC236}">
                <a16:creationId xmlns:a16="http://schemas.microsoft.com/office/drawing/2014/main" id="{A5C7DF98-BB9C-745F-91B2-3E160ACEBBDF}"/>
              </a:ext>
            </a:extLst>
          </p:cNvPr>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p21:notes">
            <a:extLst>
              <a:ext uri="{FF2B5EF4-FFF2-40B4-BE49-F238E27FC236}">
                <a16:creationId xmlns:a16="http://schemas.microsoft.com/office/drawing/2014/main" id="{6C5982BC-10BB-208C-828D-26C882949E76}"/>
              </a:ext>
            </a:extLst>
          </p:cNvPr>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799461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4: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5: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6: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6: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7: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p7: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8: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8: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9: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9: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2"/>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5400"/>
              <a:buFont typeface="Century Gothic" panose="020B0502020202020204"/>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1440"/>
              <a:buNone/>
              <a:defRPr cap="none">
                <a:solidFill>
                  <a:schemeClr val="accent1"/>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27" name="Google Shape;27;p2"/>
          <p:cNvSpPr txBox="1">
            <a:spLocks noGrp="1"/>
          </p:cNvSpPr>
          <p:nvPr>
            <p:ph type="dt" idx="10"/>
          </p:nvPr>
        </p:nvSpPr>
        <p:spPr>
          <a:xfrm rot="5400000">
            <a:off x="10090150" y="1792287"/>
            <a:ext cx="990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
          <p:cNvSpPr txBox="1">
            <a:spLocks noGrp="1"/>
          </p:cNvSpPr>
          <p:nvPr>
            <p:ph type="ftr" idx="11"/>
          </p:nvPr>
        </p:nvSpPr>
        <p:spPr>
          <a:xfrm rot="5400000">
            <a:off x="8960643" y="3226593"/>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
          <p:cNvSpPr txBox="1">
            <a:spLocks noGrp="1"/>
          </p:cNvSpPr>
          <p:nvPr>
            <p:ph type="sldNum" idx="12"/>
          </p:nvPr>
        </p:nvSpPr>
        <p:spPr>
          <a:xfrm>
            <a:off x="10350500" y="292100"/>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
        <p:cNvGrpSpPr/>
        <p:nvPr/>
      </p:nvGrpSpPr>
      <p:grpSpPr>
        <a:xfrm>
          <a:off x="0" y="0"/>
          <a:ext cx="0" cy="0"/>
          <a:chOff x="0" y="0"/>
          <a:chExt cx="0" cy="0"/>
        </a:xfrm>
      </p:grpSpPr>
      <p:sp>
        <p:nvSpPr>
          <p:cNvPr id="48" name="Google Shape;48;p4"/>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0" name="Google Shape;50;p4"/>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53"/>
        <p:cNvGrpSpPr/>
        <p:nvPr/>
      </p:nvGrpSpPr>
      <p:grpSpPr>
        <a:xfrm>
          <a:off x="0" y="0"/>
          <a:ext cx="0" cy="0"/>
          <a:chOff x="0" y="0"/>
          <a:chExt cx="0" cy="0"/>
        </a:xfrm>
      </p:grpSpPr>
      <p:sp>
        <p:nvSpPr>
          <p:cNvPr id="54" name="Google Shape;54;p5"/>
          <p:cNvSpPr txBox="1">
            <a:spLocks noGrp="1"/>
          </p:cNvSpPr>
          <p:nvPr>
            <p:ph type="title"/>
          </p:nvPr>
        </p:nvSpPr>
        <p:spPr>
          <a:xfrm>
            <a:off x="0" y="76201"/>
            <a:ext cx="12192000" cy="38099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
          <p:cNvSpPr txBox="1">
            <a:spLocks noGrp="1"/>
          </p:cNvSpPr>
          <p:nvPr>
            <p:ph type="body" idx="1"/>
          </p:nvPr>
        </p:nvSpPr>
        <p:spPr>
          <a:xfrm>
            <a:off x="0" y="609600"/>
            <a:ext cx="12192000" cy="59436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440"/>
              </a:spcBef>
              <a:spcAft>
                <a:spcPts val="0"/>
              </a:spcAft>
              <a:buSzPts val="1440"/>
              <a:buFont typeface="Noto Sans Symbols"/>
              <a:buChar char="∙"/>
              <a:defRPr sz="2200" b="0">
                <a:solidFill>
                  <a:schemeClr val="dk1"/>
                </a:solidFill>
                <a:latin typeface="Arial" panose="020B0604020202020204"/>
                <a:ea typeface="Arial" panose="020B0604020202020204"/>
                <a:cs typeface="Arial" panose="020B0604020202020204"/>
                <a:sym typeface="Arial" panose="020B0604020202020204"/>
              </a:defRPr>
            </a:lvl1pPr>
            <a:lvl2pPr marL="914400" lvl="1" indent="-309880" algn="l">
              <a:lnSpc>
                <a:spcPct val="100000"/>
              </a:lnSpc>
              <a:spcBef>
                <a:spcPts val="400"/>
              </a:spcBef>
              <a:spcAft>
                <a:spcPts val="0"/>
              </a:spcAft>
              <a:buSzPts val="1280"/>
              <a:buFont typeface="Noto Sans Symbols"/>
              <a:buChar char="▪"/>
              <a:defRPr sz="2000" b="0">
                <a:solidFill>
                  <a:schemeClr val="dk1"/>
                </a:solidFill>
                <a:latin typeface="Arial" panose="020B0604020202020204"/>
                <a:ea typeface="Arial" panose="020B0604020202020204"/>
                <a:cs typeface="Arial" panose="020B0604020202020204"/>
                <a:sym typeface="Arial" panose="020B0604020202020204"/>
              </a:defRPr>
            </a:lvl2pPr>
            <a:lvl3pPr marL="1371600" lvl="2" indent="-299720" algn="l">
              <a:lnSpc>
                <a:spcPct val="100000"/>
              </a:lnSpc>
              <a:spcBef>
                <a:spcPts val="360"/>
              </a:spcBef>
              <a:spcAft>
                <a:spcPts val="0"/>
              </a:spcAft>
              <a:buSzPts val="1120"/>
              <a:buFont typeface="Noto Sans Symbols"/>
              <a:buChar char="−"/>
              <a:defRPr sz="1800">
                <a:solidFill>
                  <a:schemeClr val="dk1"/>
                </a:solidFill>
                <a:latin typeface="Arial" panose="020B0604020202020204"/>
                <a:ea typeface="Arial" panose="020B0604020202020204"/>
                <a:cs typeface="Arial" panose="020B0604020202020204"/>
                <a:sym typeface="Arial" panose="020B0604020202020204"/>
              </a:defRPr>
            </a:lvl3pPr>
            <a:lvl4pPr marL="1828800" lvl="3" indent="-289560" algn="l">
              <a:lnSpc>
                <a:spcPct val="100000"/>
              </a:lnSpc>
              <a:spcBef>
                <a:spcPts val="320"/>
              </a:spcBef>
              <a:spcAft>
                <a:spcPts val="0"/>
              </a:spcAft>
              <a:buSzPts val="960"/>
              <a:buFont typeface="Noto Sans Symbols"/>
              <a:buChar char="−"/>
              <a:defRPr sz="1600">
                <a:solidFill>
                  <a:schemeClr val="dk1"/>
                </a:solidFill>
                <a:latin typeface="Arial" panose="020B0604020202020204"/>
                <a:ea typeface="Arial" panose="020B0604020202020204"/>
                <a:cs typeface="Arial" panose="020B0604020202020204"/>
                <a:sym typeface="Arial" panose="020B0604020202020204"/>
              </a:defRPr>
            </a:lvl4pPr>
            <a:lvl5pPr marL="2286000" lvl="4" indent="-289560" algn="l">
              <a:lnSpc>
                <a:spcPct val="100000"/>
              </a:lnSpc>
              <a:spcBef>
                <a:spcPts val="320"/>
              </a:spcBef>
              <a:spcAft>
                <a:spcPts val="0"/>
              </a:spcAft>
              <a:buSzPts val="960"/>
              <a:buFont typeface="Noto Sans Symbols"/>
              <a:buChar char="●"/>
              <a:defRPr sz="1600">
                <a:solidFill>
                  <a:schemeClr val="dk1"/>
                </a:solidFill>
                <a:latin typeface="Arial" panose="020B0604020202020204"/>
                <a:ea typeface="Arial" panose="020B0604020202020204"/>
                <a:cs typeface="Arial" panose="020B0604020202020204"/>
                <a:sym typeface="Arial" panose="020B0604020202020204"/>
              </a:defRPr>
            </a:lvl5pPr>
            <a:lvl6pPr marL="2743200" lvl="5" indent="-289560" algn="l">
              <a:lnSpc>
                <a:spcPct val="100000"/>
              </a:lnSpc>
              <a:spcBef>
                <a:spcPts val="1000"/>
              </a:spcBef>
              <a:spcAft>
                <a:spcPts val="0"/>
              </a:spcAft>
              <a:buSzPts val="960"/>
              <a:buChar char="►"/>
              <a:defRPr/>
            </a:lvl6pPr>
            <a:lvl7pPr marL="3200400" lvl="6" indent="-289560" algn="l">
              <a:lnSpc>
                <a:spcPct val="100000"/>
              </a:lnSpc>
              <a:spcBef>
                <a:spcPts val="1000"/>
              </a:spcBef>
              <a:spcAft>
                <a:spcPts val="0"/>
              </a:spcAft>
              <a:buSzPts val="960"/>
              <a:buChar char="►"/>
              <a:defRPr/>
            </a:lvl7pPr>
            <a:lvl8pPr marL="3657600" lvl="7" indent="-289560" algn="l">
              <a:lnSpc>
                <a:spcPct val="100000"/>
              </a:lnSpc>
              <a:spcBef>
                <a:spcPts val="1000"/>
              </a:spcBef>
              <a:spcAft>
                <a:spcPts val="0"/>
              </a:spcAft>
              <a:buSzPts val="960"/>
              <a:buChar char="►"/>
              <a:defRPr/>
            </a:lvl8pPr>
            <a:lvl9pPr marL="4114800" lvl="8" indent="-289560" algn="l">
              <a:lnSpc>
                <a:spcPct val="100000"/>
              </a:lnSpc>
              <a:spcBef>
                <a:spcPts val="1000"/>
              </a:spcBef>
              <a:spcAft>
                <a:spcPts val="0"/>
              </a:spcAft>
              <a:buSzPts val="96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1154953" y="973668"/>
            <a:ext cx="8825660" cy="70696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
          <p:cNvSpPr txBox="1">
            <a:spLocks noGrp="1"/>
          </p:cNvSpPr>
          <p:nvPr>
            <p:ph type="body" idx="1"/>
          </p:nvPr>
        </p:nvSpPr>
        <p:spPr>
          <a:xfrm rot="5400000">
            <a:off x="3828256" y="-69056"/>
            <a:ext cx="3416300" cy="8761412"/>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9" name="Google Shape;59;p6"/>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6"/>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7"/>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7"/>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7"/>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8"/>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3600"/>
              <a:buFont typeface="Century Gothic" panose="020B050202020202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8"/>
          <p:cNvSpPr txBox="1">
            <a:spLocks noGrp="1"/>
          </p:cNvSpPr>
          <p:nvPr>
            <p:ph type="body" idx="1"/>
          </p:nvPr>
        </p:nvSpPr>
        <p:spPr>
          <a:xfrm>
            <a:off x="1154954" y="2603500"/>
            <a:ext cx="4825157"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70" name="Google Shape;70;p8"/>
          <p:cNvSpPr txBox="1">
            <a:spLocks noGrp="1"/>
          </p:cNvSpPr>
          <p:nvPr>
            <p:ph type="body" idx="2"/>
          </p:nvPr>
        </p:nvSpPr>
        <p:spPr>
          <a:xfrm>
            <a:off x="1154954" y="3179762"/>
            <a:ext cx="4825158" cy="284003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1" name="Google Shape;71;p8"/>
          <p:cNvSpPr txBox="1">
            <a:spLocks noGrp="1"/>
          </p:cNvSpPr>
          <p:nvPr>
            <p:ph type="body" idx="3"/>
          </p:nvPr>
        </p:nvSpPr>
        <p:spPr>
          <a:xfrm>
            <a:off x="6208712" y="2603500"/>
            <a:ext cx="4825159"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72" name="Google Shape;72;p8"/>
          <p:cNvSpPr txBox="1">
            <a:spLocks noGrp="1"/>
          </p:cNvSpPr>
          <p:nvPr>
            <p:ph type="body" idx="4"/>
          </p:nvPr>
        </p:nvSpPr>
        <p:spPr>
          <a:xfrm>
            <a:off x="6208710" y="3179762"/>
            <a:ext cx="4825159" cy="284003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3" name="Google Shape;73;p8"/>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8"/>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8"/>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9"/>
          <p:cNvSpPr txBox="1">
            <a:spLocks noGrp="1"/>
          </p:cNvSpPr>
          <p:nvPr>
            <p:ph type="body" idx="1"/>
          </p:nvPr>
        </p:nvSpPr>
        <p:spPr>
          <a:xfrm>
            <a:off x="1154954" y="2603500"/>
            <a:ext cx="4825158" cy="3416301"/>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9" name="Google Shape;79;p9"/>
          <p:cNvSpPr txBox="1">
            <a:spLocks noGrp="1"/>
          </p:cNvSpPr>
          <p:nvPr>
            <p:ph type="body" idx="2"/>
          </p:nvPr>
        </p:nvSpPr>
        <p:spPr>
          <a:xfrm>
            <a:off x="6208712" y="2603500"/>
            <a:ext cx="4825159" cy="34163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80" name="Google Shape;80;p9"/>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9"/>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9"/>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1587"/>
            <a:ext cx="12192000" cy="6865937"/>
            <a:chOff x="0" y="-2373"/>
            <a:chExt cx="12192000" cy="6867027"/>
          </a:xfrm>
        </p:grpSpPr>
        <p:sp>
          <p:nvSpPr>
            <p:cNvPr id="11" name="Google Shape;11;p1"/>
            <p:cNvSpPr/>
            <p:nvPr/>
          </p:nvSpPr>
          <p:spPr>
            <a:xfrm>
              <a:off x="0" y="0"/>
              <a:ext cx="12192000" cy="6858000"/>
            </a:xfrm>
            <a:prstGeom prst="rect">
              <a:avLst/>
            </a:prstGeom>
            <a:blipFill rotWithShape="1">
              <a:blip r:embed="rId3"/>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 name="Google Shape;12;p1"/>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 name="Google Shape;13;p1"/>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 name="Google Shape;14;p1"/>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 name="Google Shape;15;p1"/>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 name="Google Shape;16;p1"/>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 name="Google Shape;17;p1"/>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18" name="Google Shape;18;p1"/>
          <p:cNvSpPr/>
          <p:nvPr/>
        </p:nvSpPr>
        <p:spPr>
          <a:xfrm>
            <a:off x="10437812" y="0"/>
            <a:ext cx="685800" cy="1143000"/>
          </a:xfrm>
          <a:prstGeom prst="rect">
            <a:avLst/>
          </a:prstGeom>
          <a:solidFill>
            <a:schemeClr val="accent1"/>
          </a:solidFill>
          <a:ln>
            <a:noFill/>
          </a:ln>
          <a:effectLst>
            <a:outerShdw blurRad="63500" dist="25400" dir="540000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9" name="Google Shape;19;p1"/>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3600"/>
              <a:buFont typeface="Century Gothic" panose="020B0502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20" name="Google Shape;20;p1"/>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1" name="Google Shape;21;p1"/>
          <p:cNvSpPr txBox="1">
            <a:spLocks noGrp="1"/>
          </p:cNvSpPr>
          <p:nvPr>
            <p:ph type="dt" idx="10"/>
          </p:nvPr>
        </p:nvSpPr>
        <p:spPr>
          <a:xfrm rot="5400000">
            <a:off x="10090150" y="1792287"/>
            <a:ext cx="9906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0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2" name="Google Shape;22;p1"/>
          <p:cNvSpPr txBox="1">
            <a:spLocks noGrp="1"/>
          </p:cNvSpPr>
          <p:nvPr>
            <p:ph type="ftr" idx="11"/>
          </p:nvPr>
        </p:nvSpPr>
        <p:spPr>
          <a:xfrm rot="5400000">
            <a:off x="8960643" y="3226593"/>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3" name="Google Shape;23;p1"/>
          <p:cNvSpPr txBox="1">
            <a:spLocks noGrp="1"/>
          </p:cNvSpPr>
          <p:nvPr>
            <p:ph type="sldNum" idx="12"/>
          </p:nvPr>
        </p:nvSpPr>
        <p:spPr>
          <a:xfrm>
            <a:off x="10350500" y="292100"/>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30"/>
        <p:cNvGrpSpPr/>
        <p:nvPr/>
      </p:nvGrpSpPr>
      <p:grpSpPr>
        <a:xfrm>
          <a:off x="0" y="0"/>
          <a:ext cx="0" cy="0"/>
          <a:chOff x="0" y="0"/>
          <a:chExt cx="0" cy="0"/>
        </a:xfrm>
      </p:grpSpPr>
      <p:grpSp>
        <p:nvGrpSpPr>
          <p:cNvPr id="31" name="Google Shape;31;p3"/>
          <p:cNvGrpSpPr/>
          <p:nvPr/>
        </p:nvGrpSpPr>
        <p:grpSpPr>
          <a:xfrm>
            <a:off x="0" y="-1587"/>
            <a:ext cx="12192000" cy="6865937"/>
            <a:chOff x="0" y="-2373"/>
            <a:chExt cx="12192000" cy="6867027"/>
          </a:xfrm>
        </p:grpSpPr>
        <p:sp>
          <p:nvSpPr>
            <p:cNvPr id="32" name="Google Shape;32;p3"/>
            <p:cNvSpPr/>
            <p:nvPr/>
          </p:nvSpPr>
          <p:spPr>
            <a:xfrm>
              <a:off x="0" y="0"/>
              <a:ext cx="12192000" cy="6858000"/>
            </a:xfrm>
            <a:prstGeom prst="rect">
              <a:avLst/>
            </a:prstGeom>
            <a:blipFill rotWithShape="1">
              <a:blip r:embed="rId8"/>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 name="Google Shape;33;p3"/>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 name="Google Shape;34;p3"/>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5" name="Google Shape;35;p3"/>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 name="Google Shape;36;p3"/>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7" name="Google Shape;37;p3"/>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8" name="Google Shape;38;p3"/>
            <p:cNvSpPr/>
            <p:nvPr/>
          </p:nvSpPr>
          <p:spPr>
            <a:xfrm rot="-600000">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9" name="Google Shape;39;p3"/>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0" name="Google Shape;40;p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41" name="Google Shape;41;p3"/>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3600"/>
              <a:buFont typeface="Century Gothic" panose="020B0502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42" name="Google Shape;42;p3"/>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43" name="Google Shape;43;p3"/>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44" name="Google Shape;44;p3"/>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45" name="Google Shape;45;p3"/>
          <p:cNvSpPr/>
          <p:nvPr/>
        </p:nvSpPr>
        <p:spPr>
          <a:xfrm>
            <a:off x="10437812" y="0"/>
            <a:ext cx="685800" cy="1143000"/>
          </a:xfrm>
          <a:prstGeom prst="rect">
            <a:avLst/>
          </a:prstGeom>
          <a:solidFill>
            <a:schemeClr val="accent1"/>
          </a:solidFill>
          <a:ln>
            <a:noFill/>
          </a:ln>
          <a:effectLst>
            <a:outerShdw blurRad="63500" dist="25400" dir="540000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6" name="Google Shape;46;p3"/>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2"/>
          <p:cNvSpPr txBox="1">
            <a:spLocks noGrp="1"/>
          </p:cNvSpPr>
          <p:nvPr>
            <p:ph type="ctrTitle"/>
          </p:nvPr>
        </p:nvSpPr>
        <p:spPr>
          <a:xfrm>
            <a:off x="2984500" y="3846195"/>
            <a:ext cx="6828790" cy="772160"/>
          </a:xfrm>
          <a:prstGeom prst="rect">
            <a:avLst/>
          </a:prstGeom>
          <a:solidFill>
            <a:srgbClr val="92D050"/>
          </a:solidFill>
          <a:ln>
            <a:gradFill>
              <a:gsLst>
                <a:gs pos="0">
                  <a:srgbClr val="9EE256"/>
                </a:gs>
                <a:gs pos="100000">
                  <a:srgbClr val="52762D"/>
                </a:gs>
              </a:gsLst>
            </a:grad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1100"/>
              <a:buFont typeface="Arial" panose="020B0604020202020204"/>
              <a:buNone/>
            </a:pPr>
            <a:r>
              <a:rPr lang="en-US" sz="4200">
                <a:solidFill>
                  <a:schemeClr val="bg1"/>
                </a:solidFill>
                <a:latin typeface="Roboto" panose="02000000000000000000"/>
                <a:ea typeface="Roboto" panose="02000000000000000000"/>
                <a:cs typeface="Roboto" panose="02000000000000000000"/>
                <a:sym typeface="Roboto" panose="02000000000000000000"/>
              </a:rPr>
              <a:t>Universal Human Values</a:t>
            </a:r>
            <a:br>
              <a:rPr lang="en-US" sz="4200">
                <a:solidFill>
                  <a:schemeClr val="bg1"/>
                </a:solidFill>
                <a:latin typeface="Roboto" panose="02000000000000000000"/>
                <a:ea typeface="Roboto" panose="02000000000000000000"/>
                <a:cs typeface="Roboto" panose="02000000000000000000"/>
                <a:sym typeface="Roboto" panose="02000000000000000000"/>
              </a:rPr>
            </a:br>
            <a:br>
              <a:rPr lang="en-US" sz="4200">
                <a:solidFill>
                  <a:schemeClr val="bg2"/>
                </a:solidFill>
                <a:latin typeface="Roboto" panose="02000000000000000000"/>
                <a:ea typeface="Roboto" panose="02000000000000000000"/>
                <a:cs typeface="Roboto" panose="02000000000000000000"/>
                <a:sym typeface="Roboto" panose="02000000000000000000"/>
              </a:rPr>
            </a:br>
            <a:r>
              <a:rPr lang="en-US" sz="4200">
                <a:solidFill>
                  <a:schemeClr val="bg2"/>
                </a:solidFill>
                <a:latin typeface="Roboto" panose="02000000000000000000"/>
                <a:ea typeface="Roboto" panose="02000000000000000000"/>
                <a:cs typeface="Roboto" panose="02000000000000000000"/>
                <a:sym typeface="Roboto" panose="02000000000000000000"/>
              </a:rPr>
              <a:t>BUHK408</a:t>
            </a:r>
          </a:p>
        </p:txBody>
      </p:sp>
      <p:pic>
        <p:nvPicPr>
          <p:cNvPr id="368" name="Google Shape;368;p32" descr="C:\Users\Mahesh Kumar Jha\Downloads\CMRIT NEW LOGO-01.png"/>
          <p:cNvPicPr preferRelativeResize="0"/>
          <p:nvPr/>
        </p:nvPicPr>
        <p:blipFill rotWithShape="1">
          <a:blip r:embed="rId3"/>
          <a:srcRect l="8503" t="4687" r="7038"/>
          <a:stretch>
            <a:fillRect/>
          </a:stretch>
        </p:blipFill>
        <p:spPr>
          <a:xfrm>
            <a:off x="584850" y="548482"/>
            <a:ext cx="1997300" cy="1729450"/>
          </a:xfrm>
          <a:prstGeom prst="rect">
            <a:avLst/>
          </a:prstGeom>
          <a:noFill/>
          <a:ln>
            <a:noFill/>
          </a:ln>
        </p:spPr>
      </p:pic>
      <p:sp>
        <p:nvSpPr>
          <p:cNvPr id="369" name="Google Shape;369;p32"/>
          <p:cNvSpPr txBox="1"/>
          <p:nvPr/>
        </p:nvSpPr>
        <p:spPr>
          <a:xfrm>
            <a:off x="8633460" y="5054600"/>
            <a:ext cx="2862580" cy="951865"/>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panose="020B0604020202020204"/>
                <a:ea typeface="Arial" panose="020B0604020202020204"/>
                <a:cs typeface="Arial" panose="020B0604020202020204"/>
                <a:sym typeface="Arial" panose="020B0604020202020204"/>
              </a:rPr>
              <a:t>Dr. </a:t>
            </a:r>
            <a:r>
              <a:rPr lang="en-US" sz="1400" b="0" i="0" u="none" strike="noStrike" cap="none" dirty="0" err="1">
                <a:solidFill>
                  <a:srgbClr val="000000"/>
                </a:solidFill>
                <a:latin typeface="Arial" panose="020B0604020202020204"/>
                <a:ea typeface="Arial" panose="020B0604020202020204"/>
                <a:cs typeface="Arial" panose="020B0604020202020204"/>
                <a:sym typeface="Arial" panose="020B0604020202020204"/>
              </a:rPr>
              <a:t>Susheelamma</a:t>
            </a:r>
            <a:r>
              <a:rPr lang="en-US" sz="1400" b="0" i="0" u="none" strike="noStrike" cap="none" dirty="0">
                <a:solidFill>
                  <a:srgbClr val="000000"/>
                </a:solidFill>
                <a:latin typeface="Arial" panose="020B0604020202020204"/>
                <a:ea typeface="Arial" panose="020B0604020202020204"/>
                <a:cs typeface="Arial" panose="020B0604020202020204"/>
                <a:sym typeface="Arial" panose="020B0604020202020204"/>
              </a:rPr>
              <a:t> K H</a:t>
            </a:r>
          </a:p>
          <a:p>
            <a:pPr marL="0" marR="0" lvl="0" indent="0" algn="l" rtl="0">
              <a:lnSpc>
                <a:spcPct val="100000"/>
              </a:lnSpc>
              <a:spcBef>
                <a:spcPts val="0"/>
              </a:spcBef>
              <a:spcAft>
                <a:spcPts val="0"/>
              </a:spcAft>
              <a:buNone/>
            </a:pPr>
            <a:r>
              <a:rPr lang="en-US" sz="1400" b="0" i="0" u="none" strike="noStrike" cap="none" dirty="0">
                <a:solidFill>
                  <a:srgbClr val="000000"/>
                </a:solidFill>
                <a:latin typeface="Arial" panose="020B0604020202020204"/>
                <a:ea typeface="Arial" panose="020B0604020202020204"/>
                <a:cs typeface="Arial" panose="020B0604020202020204"/>
                <a:sym typeface="Arial" panose="020B0604020202020204"/>
              </a:rPr>
              <a:t>Associate Professor</a:t>
            </a:r>
          </a:p>
          <a:p>
            <a:pPr marL="0" marR="0" lvl="0" indent="0" algn="l" rtl="0">
              <a:lnSpc>
                <a:spcPct val="100000"/>
              </a:lnSpc>
              <a:spcBef>
                <a:spcPts val="0"/>
              </a:spcBef>
              <a:spcAft>
                <a:spcPts val="0"/>
              </a:spcAft>
              <a:buNone/>
            </a:pPr>
            <a:r>
              <a:rPr lang="en-US" sz="1400" b="0" i="0" u="none" strike="noStrike" cap="none" dirty="0">
                <a:solidFill>
                  <a:srgbClr val="000000"/>
                </a:solidFill>
                <a:latin typeface="Arial" panose="020B0604020202020204"/>
                <a:ea typeface="Arial" panose="020B0604020202020204"/>
                <a:cs typeface="Arial" panose="020B0604020202020204"/>
                <a:sym typeface="Arial" panose="020B0604020202020204"/>
              </a:rPr>
              <a:t>Department of ISE</a:t>
            </a:r>
          </a:p>
          <a:p>
            <a:pPr marL="0" marR="0" lvl="0" indent="0" algn="l" rtl="0">
              <a:lnSpc>
                <a:spcPct val="100000"/>
              </a:lnSpc>
              <a:spcBef>
                <a:spcPts val="0"/>
              </a:spcBef>
              <a:spcAft>
                <a:spcPts val="0"/>
              </a:spcAft>
              <a:buNone/>
            </a:pPr>
            <a:r>
              <a:rPr lang="en-US" sz="1400" b="0" i="0" u="none" strike="noStrike" cap="none" dirty="0">
                <a:solidFill>
                  <a:srgbClr val="000000"/>
                </a:solidFill>
                <a:latin typeface="Arial" panose="020B0604020202020204"/>
                <a:ea typeface="Arial" panose="020B0604020202020204"/>
                <a:cs typeface="Arial" panose="020B0604020202020204"/>
                <a:sym typeface="Arial" panose="020B0604020202020204"/>
              </a:rPr>
              <a:t>CMRIT, Bengaluru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0"/>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38" name="Google Shape;438;p40"/>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9" name="Google Shape;439;p40"/>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10</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40" name="Google Shape;440;p40"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41" name="Google Shape;441;p40"/>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ctr" rtl="0">
              <a:lnSpc>
                <a:spcPct val="100000"/>
              </a:lnSpc>
              <a:spcBef>
                <a:spcPts val="1000"/>
              </a:spcBef>
              <a:spcAft>
                <a:spcPts val="0"/>
              </a:spcAft>
              <a:buSzPts val="1440"/>
              <a:buNone/>
            </a:pPr>
            <a:r>
              <a:rPr lang="en-US" sz="2800" b="1"/>
              <a:t>Word, Meaning and Reality</a:t>
            </a:r>
            <a:endParaRPr sz="2800" b="1"/>
          </a:p>
          <a:p>
            <a:pPr marL="0" lvl="0" indent="0" algn="l" rtl="0">
              <a:lnSpc>
                <a:spcPct val="100000"/>
              </a:lnSpc>
              <a:spcBef>
                <a:spcPts val="1000"/>
              </a:spcBef>
              <a:spcAft>
                <a:spcPts val="0"/>
              </a:spcAft>
              <a:buSzPts val="1440"/>
              <a:buFont typeface="Noto Sans Symbols"/>
              <a:buNone/>
            </a:pPr>
            <a:r>
              <a:rPr lang="en-US" sz="2400"/>
              <a:t>The words we will use have a definite meaning and point to some reality in existence.</a:t>
            </a:r>
          </a:p>
          <a:p>
            <a:pPr marL="0" lvl="0" indent="0" algn="l" rtl="0">
              <a:lnSpc>
                <a:spcPct val="100000"/>
              </a:lnSpc>
              <a:spcBef>
                <a:spcPts val="1000"/>
              </a:spcBef>
              <a:spcAft>
                <a:spcPts val="0"/>
              </a:spcAft>
              <a:buSzPts val="1440"/>
              <a:buFont typeface="Noto Sans Symbols"/>
              <a:buNone/>
            </a:pPr>
            <a:r>
              <a:rPr lang="en-US" sz="2400"/>
              <a:t> </a:t>
            </a:r>
          </a:p>
          <a:p>
            <a:pPr marL="0" lvl="0" indent="0" algn="l" rtl="0">
              <a:lnSpc>
                <a:spcPct val="100000"/>
              </a:lnSpc>
              <a:spcBef>
                <a:spcPts val="1000"/>
              </a:spcBef>
              <a:spcAft>
                <a:spcPts val="0"/>
              </a:spcAft>
              <a:buSzPts val="1440"/>
              <a:buFont typeface="Noto Sans Symbols"/>
              <a:buNone/>
            </a:pPr>
            <a:r>
              <a:rPr lang="en-US" sz="2400"/>
              <a:t>Word 🡪 meaning (description of a part of the reality) 🡪 reality</a:t>
            </a:r>
          </a:p>
          <a:p>
            <a:pPr marL="0" lvl="0" indent="0" algn="l" rtl="0">
              <a:lnSpc>
                <a:spcPct val="100000"/>
              </a:lnSpc>
              <a:spcBef>
                <a:spcPts val="1000"/>
              </a:spcBef>
              <a:spcAft>
                <a:spcPts val="0"/>
              </a:spcAft>
              <a:buSzPts val="1440"/>
              <a:buFont typeface="Noto Sans Symbols"/>
              <a:buNone/>
            </a:pPr>
            <a:r>
              <a:rPr lang="en-US" sz="240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1"/>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47" name="Google Shape;447;p41"/>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48" name="Google Shape;448;p41"/>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11</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49" name="Google Shape;449;p41"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50" name="Google Shape;450;p41"/>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ctr" rtl="0">
              <a:lnSpc>
                <a:spcPct val="100000"/>
              </a:lnSpc>
              <a:spcBef>
                <a:spcPts val="1000"/>
              </a:spcBef>
              <a:spcAft>
                <a:spcPts val="0"/>
              </a:spcAft>
              <a:buSzPts val="1440"/>
              <a:buNone/>
            </a:pPr>
            <a:r>
              <a:rPr lang="en-US" sz="2800" b="1"/>
              <a:t>Word, Meaning and Reality</a:t>
            </a:r>
            <a:endParaRPr sz="2800" b="1"/>
          </a:p>
          <a:p>
            <a:pPr marL="0" lvl="0" indent="0" algn="l" rtl="0">
              <a:lnSpc>
                <a:spcPct val="100000"/>
              </a:lnSpc>
              <a:spcBef>
                <a:spcPts val="1000"/>
              </a:spcBef>
              <a:spcAft>
                <a:spcPts val="0"/>
              </a:spcAft>
              <a:buSzPts val="1440"/>
              <a:buFont typeface="Noto Sans Symbols"/>
              <a:buNone/>
            </a:pPr>
            <a:r>
              <a:rPr lang="en-US" sz="2400"/>
              <a:t>The words we will use have a definite meaning and point to some reality in existence.</a:t>
            </a:r>
          </a:p>
          <a:p>
            <a:pPr marL="0" lvl="0" indent="0" algn="l" rtl="0">
              <a:lnSpc>
                <a:spcPct val="100000"/>
              </a:lnSpc>
              <a:spcBef>
                <a:spcPts val="1000"/>
              </a:spcBef>
              <a:spcAft>
                <a:spcPts val="0"/>
              </a:spcAft>
              <a:buSzPts val="1440"/>
              <a:buFont typeface="Noto Sans Symbols"/>
              <a:buNone/>
            </a:pPr>
            <a:r>
              <a:rPr lang="en-US" sz="2400"/>
              <a:t> </a:t>
            </a:r>
          </a:p>
          <a:p>
            <a:pPr marL="0" lvl="0" indent="0" algn="l" rtl="0">
              <a:lnSpc>
                <a:spcPct val="100000"/>
              </a:lnSpc>
              <a:spcBef>
                <a:spcPts val="1000"/>
              </a:spcBef>
              <a:spcAft>
                <a:spcPts val="0"/>
              </a:spcAft>
              <a:buSzPts val="1440"/>
              <a:buFont typeface="Noto Sans Symbols"/>
              <a:buNone/>
            </a:pPr>
            <a:r>
              <a:rPr lang="en-US" sz="2400"/>
              <a:t>Word 🡪 meaning (description of a part of the reality) 🡪 reality</a:t>
            </a:r>
          </a:p>
          <a:p>
            <a:pPr marL="0" lvl="0" indent="0" algn="l" rtl="0">
              <a:lnSpc>
                <a:spcPct val="100000"/>
              </a:lnSpc>
              <a:spcBef>
                <a:spcPts val="1000"/>
              </a:spcBef>
              <a:spcAft>
                <a:spcPts val="0"/>
              </a:spcAft>
              <a:buSzPts val="1440"/>
              <a:buFont typeface="Noto Sans Symbols"/>
              <a:buNone/>
            </a:pPr>
            <a:r>
              <a:rPr lang="en-US" sz="2400"/>
              <a:t> </a:t>
            </a:r>
          </a:p>
          <a:p>
            <a:pPr marL="0" lvl="0" indent="0" algn="l" rtl="0">
              <a:lnSpc>
                <a:spcPct val="100000"/>
              </a:lnSpc>
              <a:spcBef>
                <a:spcPts val="1000"/>
              </a:spcBef>
              <a:spcAft>
                <a:spcPts val="0"/>
              </a:spcAft>
              <a:buSzPts val="1440"/>
              <a:buFont typeface="Noto Sans Symbols"/>
              <a:buNone/>
            </a:pPr>
            <a:r>
              <a:rPr lang="en-US" sz="2400" b="1"/>
              <a:t>Example:	Word = Chat		Reality = ?</a:t>
            </a:r>
          </a:p>
          <a:p>
            <a:pPr marL="0" lvl="0" indent="0" algn="l" rtl="0">
              <a:lnSpc>
                <a:spcPct val="100000"/>
              </a:lnSpc>
              <a:spcBef>
                <a:spcPts val="1000"/>
              </a:spcBef>
              <a:spcAft>
                <a:spcPts val="0"/>
              </a:spcAft>
              <a:buSzPts val="1440"/>
              <a:buFont typeface="Noto Sans Symbols"/>
              <a:buNone/>
            </a:pP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2"/>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56" name="Google Shape;456;p42"/>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57" name="Google Shape;457;p42"/>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12</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58" name="Google Shape;458;p42"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59" name="Google Shape;459;p42"/>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ctr" rtl="0">
              <a:lnSpc>
                <a:spcPct val="100000"/>
              </a:lnSpc>
              <a:spcBef>
                <a:spcPts val="1000"/>
              </a:spcBef>
              <a:spcAft>
                <a:spcPts val="0"/>
              </a:spcAft>
              <a:buSzPts val="1440"/>
              <a:buNone/>
            </a:pPr>
            <a:r>
              <a:rPr lang="en-US" sz="2800" b="1"/>
              <a:t>Word, Meaning and Reality</a:t>
            </a:r>
            <a:endParaRPr sz="2800" b="1"/>
          </a:p>
          <a:p>
            <a:pPr marL="0" lvl="0" indent="0" algn="l" rtl="0">
              <a:lnSpc>
                <a:spcPct val="100000"/>
              </a:lnSpc>
              <a:spcBef>
                <a:spcPts val="1000"/>
              </a:spcBef>
              <a:spcAft>
                <a:spcPts val="0"/>
              </a:spcAft>
              <a:buSzPts val="1440"/>
              <a:buFont typeface="Noto Sans Symbols"/>
              <a:buNone/>
            </a:pPr>
            <a:r>
              <a:rPr lang="en-US" sz="2400"/>
              <a:t>Example:	Word = Chat		Reality = ?</a:t>
            </a:r>
          </a:p>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u="sng"/>
              <a:t>Description 1:</a:t>
            </a:r>
            <a:r>
              <a:rPr lang="en-US" sz="2400"/>
              <a:t> Chat is an omnivorous animal with 4 legs and a tail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3"/>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65" name="Google Shape;465;p43"/>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66" name="Google Shape;466;p43"/>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13</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67" name="Google Shape;467;p43"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68" name="Google Shape;468;p43"/>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ctr" rtl="0">
              <a:lnSpc>
                <a:spcPct val="100000"/>
              </a:lnSpc>
              <a:spcBef>
                <a:spcPts val="1000"/>
              </a:spcBef>
              <a:spcAft>
                <a:spcPts val="0"/>
              </a:spcAft>
              <a:buSzPts val="1440"/>
              <a:buNone/>
            </a:pPr>
            <a:r>
              <a:rPr lang="en-US" sz="2800" b="1"/>
              <a:t>Word, Meaning and Reality</a:t>
            </a:r>
            <a:endParaRPr sz="2800" b="1"/>
          </a:p>
          <a:p>
            <a:pPr marL="0" lvl="0" indent="0" algn="l" rtl="0">
              <a:lnSpc>
                <a:spcPct val="100000"/>
              </a:lnSpc>
              <a:spcBef>
                <a:spcPts val="1000"/>
              </a:spcBef>
              <a:spcAft>
                <a:spcPts val="0"/>
              </a:spcAft>
              <a:buSzPts val="1440"/>
              <a:buFont typeface="Noto Sans Symbols"/>
              <a:buNone/>
            </a:pPr>
            <a:r>
              <a:rPr lang="en-US" sz="2400"/>
              <a:t>Example:	Word = Chat		Reality = ?</a:t>
            </a:r>
          </a:p>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u="sng"/>
              <a:t>Description 1:</a:t>
            </a:r>
            <a:r>
              <a:rPr lang="en-US" sz="2400"/>
              <a:t> Chat is an omnivorous animal with 4 legs and a tail</a:t>
            </a:r>
          </a:p>
          <a:p>
            <a:pPr marL="0" lvl="0" indent="0" algn="l" rtl="0">
              <a:lnSpc>
                <a:spcPct val="100000"/>
              </a:lnSpc>
              <a:spcBef>
                <a:spcPts val="1000"/>
              </a:spcBef>
              <a:spcAft>
                <a:spcPts val="0"/>
              </a:spcAft>
              <a:buSzPts val="1440"/>
              <a:buFont typeface="Noto Sans Symbols"/>
              <a:buNone/>
            </a:pPr>
            <a:r>
              <a:rPr lang="en-US" sz="2400"/>
              <a:t>Did you get the reality? Since there are many such animals, you may or may not get it right immediately</a:t>
            </a:r>
          </a:p>
          <a:p>
            <a:pPr marL="0" lvl="0" indent="0" algn="l" rtl="0">
              <a:lnSpc>
                <a:spcPct val="100000"/>
              </a:lnSpc>
              <a:spcBef>
                <a:spcPts val="1000"/>
              </a:spcBef>
              <a:spcAft>
                <a:spcPts val="0"/>
              </a:spcAft>
              <a:buSzPts val="1440"/>
              <a:buFont typeface="Noto Sans Symbols"/>
              <a:buNone/>
            </a:pPr>
            <a:r>
              <a:rPr lang="en-US" sz="240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4"/>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74" name="Google Shape;474;p44"/>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75" name="Google Shape;475;p44"/>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14</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76" name="Google Shape;476;p44"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77" name="Google Shape;477;p44"/>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ctr" rtl="0">
              <a:lnSpc>
                <a:spcPct val="100000"/>
              </a:lnSpc>
              <a:spcBef>
                <a:spcPts val="1000"/>
              </a:spcBef>
              <a:spcAft>
                <a:spcPts val="0"/>
              </a:spcAft>
              <a:buSzPts val="1440"/>
              <a:buNone/>
            </a:pPr>
            <a:r>
              <a:rPr lang="en-US" sz="2800" b="1"/>
              <a:t>Word, Meaning and Reality</a:t>
            </a:r>
            <a:endParaRPr sz="2800" b="1"/>
          </a:p>
          <a:p>
            <a:pPr marL="0" lvl="0" indent="0" algn="l" rtl="0">
              <a:lnSpc>
                <a:spcPct val="100000"/>
              </a:lnSpc>
              <a:spcBef>
                <a:spcPts val="1000"/>
              </a:spcBef>
              <a:spcAft>
                <a:spcPts val="0"/>
              </a:spcAft>
              <a:buSzPts val="1440"/>
              <a:buFont typeface="Noto Sans Symbols"/>
              <a:buNone/>
            </a:pPr>
            <a:r>
              <a:rPr lang="en-US" sz="2400"/>
              <a:t>Example:	Word = Chat		Reality = ?</a:t>
            </a:r>
          </a:p>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a:t>Description 1: Chat is an omnivorous animal with 4 legs and a tail</a:t>
            </a:r>
          </a:p>
          <a:p>
            <a:pPr marL="0" lvl="0" indent="0" algn="l" rtl="0">
              <a:lnSpc>
                <a:spcPct val="100000"/>
              </a:lnSpc>
              <a:spcBef>
                <a:spcPts val="1000"/>
              </a:spcBef>
              <a:spcAft>
                <a:spcPts val="0"/>
              </a:spcAft>
              <a:buSzPts val="1440"/>
              <a:buFont typeface="Noto Sans Symbols"/>
              <a:buNone/>
            </a:pPr>
            <a:r>
              <a:rPr lang="en-US" sz="2400"/>
              <a:t>Did you get the reality? Since there are many such animals, you may or may not get it right immediately</a:t>
            </a:r>
          </a:p>
          <a:p>
            <a:pPr marL="0" lvl="0" indent="0" algn="l" rtl="0">
              <a:lnSpc>
                <a:spcPct val="100000"/>
              </a:lnSpc>
              <a:spcBef>
                <a:spcPts val="1000"/>
              </a:spcBef>
              <a:spcAft>
                <a:spcPts val="0"/>
              </a:spcAft>
              <a:buSzPts val="1440"/>
              <a:buFont typeface="Noto Sans Symbols"/>
              <a:buNone/>
            </a:pPr>
            <a:r>
              <a:rPr lang="en-US" sz="2400"/>
              <a:t> </a:t>
            </a:r>
          </a:p>
          <a:p>
            <a:pPr marL="0" lvl="0" indent="0" algn="l" rtl="0">
              <a:lnSpc>
                <a:spcPct val="100000"/>
              </a:lnSpc>
              <a:spcBef>
                <a:spcPts val="1000"/>
              </a:spcBef>
              <a:spcAft>
                <a:spcPts val="0"/>
              </a:spcAft>
              <a:buSzPts val="1440"/>
              <a:buFont typeface="Noto Sans Symbols"/>
              <a:buNone/>
            </a:pPr>
            <a:r>
              <a:rPr lang="en-US" sz="2400" u="sng"/>
              <a:t>Additional description 2: </a:t>
            </a:r>
            <a:r>
              <a:rPr lang="en-US" sz="2400"/>
              <a:t>Chat is a pet animal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5"/>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83" name="Google Shape;483;p45"/>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84" name="Google Shape;484;p45"/>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15</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85" name="Google Shape;485;p45"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86" name="Google Shape;486;p45"/>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ctr" rtl="0">
              <a:lnSpc>
                <a:spcPct val="100000"/>
              </a:lnSpc>
              <a:spcBef>
                <a:spcPts val="1000"/>
              </a:spcBef>
              <a:spcAft>
                <a:spcPts val="0"/>
              </a:spcAft>
              <a:buSzPts val="1440"/>
              <a:buNone/>
            </a:pPr>
            <a:r>
              <a:rPr lang="en-US" sz="2800" b="1"/>
              <a:t>Word, Meaning and Reality</a:t>
            </a:r>
            <a:endParaRPr sz="2800" b="1"/>
          </a:p>
          <a:p>
            <a:pPr marL="0" lvl="0" indent="0" algn="l" rtl="0">
              <a:lnSpc>
                <a:spcPct val="100000"/>
              </a:lnSpc>
              <a:spcBef>
                <a:spcPts val="1000"/>
              </a:spcBef>
              <a:spcAft>
                <a:spcPts val="0"/>
              </a:spcAft>
              <a:buSzPts val="1440"/>
              <a:buFont typeface="Noto Sans Symbols"/>
              <a:buNone/>
            </a:pPr>
            <a:r>
              <a:rPr lang="en-US" sz="2400"/>
              <a:t>Example:	Word = Chat		Reality = ?</a:t>
            </a:r>
          </a:p>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a:t>Description 1: Chat is an omnivorous animal with 4 legs and a tail</a:t>
            </a:r>
          </a:p>
          <a:p>
            <a:pPr marL="0" lvl="0" indent="0" algn="l" rtl="0">
              <a:lnSpc>
                <a:spcPct val="100000"/>
              </a:lnSpc>
              <a:spcBef>
                <a:spcPts val="1000"/>
              </a:spcBef>
              <a:spcAft>
                <a:spcPts val="0"/>
              </a:spcAft>
              <a:buSzPts val="1440"/>
              <a:buFont typeface="Noto Sans Symbols"/>
              <a:buNone/>
            </a:pPr>
            <a:r>
              <a:rPr lang="en-US" sz="2400"/>
              <a:t>Did you get the reality? Since there are many such animals, you may or may not get it right immediately</a:t>
            </a:r>
          </a:p>
          <a:p>
            <a:pPr marL="0" lvl="0" indent="0" algn="l" rtl="0">
              <a:lnSpc>
                <a:spcPct val="100000"/>
              </a:lnSpc>
              <a:spcBef>
                <a:spcPts val="1000"/>
              </a:spcBef>
              <a:spcAft>
                <a:spcPts val="0"/>
              </a:spcAft>
              <a:buSzPts val="1440"/>
              <a:buFont typeface="Noto Sans Symbols"/>
              <a:buNone/>
            </a:pPr>
            <a:r>
              <a:rPr lang="en-US" sz="2400"/>
              <a:t> </a:t>
            </a:r>
          </a:p>
          <a:p>
            <a:pPr marL="0" lvl="0" indent="0" algn="l" rtl="0">
              <a:lnSpc>
                <a:spcPct val="100000"/>
              </a:lnSpc>
              <a:spcBef>
                <a:spcPts val="1000"/>
              </a:spcBef>
              <a:spcAft>
                <a:spcPts val="0"/>
              </a:spcAft>
              <a:buSzPts val="1440"/>
              <a:buFont typeface="Noto Sans Symbols"/>
              <a:buNone/>
            </a:pPr>
            <a:r>
              <a:rPr lang="en-US" sz="2400" u="sng"/>
              <a:t>Additional description 2: </a:t>
            </a:r>
            <a:r>
              <a:rPr lang="en-US" sz="2400"/>
              <a:t>Chat is a pet animal</a:t>
            </a:r>
          </a:p>
          <a:p>
            <a:pPr marL="0" lvl="0" indent="0" algn="l" rtl="0">
              <a:lnSpc>
                <a:spcPct val="100000"/>
              </a:lnSpc>
              <a:spcBef>
                <a:spcPts val="1000"/>
              </a:spcBef>
              <a:spcAft>
                <a:spcPts val="0"/>
              </a:spcAft>
              <a:buSzPts val="1440"/>
              <a:buFont typeface="Noto Sans Symbols"/>
              <a:buNone/>
            </a:pPr>
            <a:r>
              <a:rPr lang="en-US" sz="2400"/>
              <a:t>Now you may think of dog and cat</a:t>
            </a:r>
          </a:p>
          <a:p>
            <a:pPr marL="0" lvl="0" indent="0" algn="l" rtl="0">
              <a:lnSpc>
                <a:spcPct val="100000"/>
              </a:lnSpc>
              <a:spcBef>
                <a:spcPts val="1000"/>
              </a:spcBef>
              <a:spcAft>
                <a:spcPts val="0"/>
              </a:spcAft>
              <a:buSzPts val="1440"/>
              <a:buFont typeface="Noto Sans Symbols"/>
              <a:buNone/>
            </a:pPr>
            <a:r>
              <a:rPr lang="en-US" sz="240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46"/>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92" name="Google Shape;492;p46"/>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93" name="Google Shape;493;p46"/>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16</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94" name="Google Shape;494;p46"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95" name="Google Shape;495;p46"/>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ctr" rtl="0">
              <a:lnSpc>
                <a:spcPct val="100000"/>
              </a:lnSpc>
              <a:spcBef>
                <a:spcPts val="1000"/>
              </a:spcBef>
              <a:spcAft>
                <a:spcPts val="0"/>
              </a:spcAft>
              <a:buSzPts val="1440"/>
              <a:buNone/>
            </a:pPr>
            <a:r>
              <a:rPr lang="en-US" sz="2800" b="1"/>
              <a:t>Word, Meaning and Reality</a:t>
            </a:r>
            <a:endParaRPr sz="2800" b="1"/>
          </a:p>
          <a:p>
            <a:pPr marL="0" lvl="0" indent="0" algn="l" rtl="0">
              <a:lnSpc>
                <a:spcPct val="100000"/>
              </a:lnSpc>
              <a:spcBef>
                <a:spcPts val="1000"/>
              </a:spcBef>
              <a:spcAft>
                <a:spcPts val="0"/>
              </a:spcAft>
              <a:buSzPts val="1440"/>
              <a:buFont typeface="Noto Sans Symbols"/>
              <a:buNone/>
            </a:pPr>
            <a:r>
              <a:rPr lang="en-US" sz="2400"/>
              <a:t>Example:	Word = Chat		Reality = ?</a:t>
            </a:r>
          </a:p>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u="sng"/>
              <a:t>Additional description 3</a:t>
            </a:r>
            <a:r>
              <a:rPr lang="en-US" sz="2400"/>
              <a:t>: Chat likes to eat mice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47"/>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501" name="Google Shape;501;p47"/>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02" name="Google Shape;502;p47"/>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17</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03" name="Google Shape;503;p47"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504" name="Google Shape;504;p47"/>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ctr" rtl="0">
              <a:lnSpc>
                <a:spcPct val="100000"/>
              </a:lnSpc>
              <a:spcBef>
                <a:spcPts val="1000"/>
              </a:spcBef>
              <a:spcAft>
                <a:spcPts val="0"/>
              </a:spcAft>
              <a:buSzPts val="1440"/>
              <a:buNone/>
            </a:pPr>
            <a:r>
              <a:rPr lang="en-US" sz="2800" b="1"/>
              <a:t>Word, Meaning and Reality</a:t>
            </a:r>
            <a:endParaRPr sz="2800" b="1"/>
          </a:p>
          <a:p>
            <a:pPr marL="0" lvl="0" indent="0" algn="l" rtl="0">
              <a:lnSpc>
                <a:spcPct val="100000"/>
              </a:lnSpc>
              <a:spcBef>
                <a:spcPts val="1000"/>
              </a:spcBef>
              <a:spcAft>
                <a:spcPts val="0"/>
              </a:spcAft>
              <a:buSzPts val="1440"/>
              <a:buFont typeface="Noto Sans Symbols"/>
              <a:buNone/>
            </a:pPr>
            <a:r>
              <a:rPr lang="en-US" sz="2400"/>
              <a:t>Example:	Word = Chat		Reality = ?</a:t>
            </a:r>
          </a:p>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u="sng"/>
              <a:t>Additional description 3</a:t>
            </a:r>
            <a:r>
              <a:rPr lang="en-US" sz="2400"/>
              <a:t>: Chat likes to eat mice</a:t>
            </a:r>
          </a:p>
          <a:p>
            <a:pPr marL="0" lvl="0" indent="0" algn="l" rtl="0">
              <a:lnSpc>
                <a:spcPct val="100000"/>
              </a:lnSpc>
              <a:spcBef>
                <a:spcPts val="1000"/>
              </a:spcBef>
              <a:spcAft>
                <a:spcPts val="0"/>
              </a:spcAft>
              <a:buSzPts val="1440"/>
              <a:buFont typeface="Noto Sans Symbols"/>
              <a:buNone/>
            </a:pPr>
            <a:r>
              <a:rPr lang="en-US" sz="2400"/>
              <a:t>Now you may be sure that we are talking about the animal “cat”</a:t>
            </a:r>
          </a:p>
          <a:p>
            <a:pPr marL="0" lvl="0" indent="0" algn="l" rtl="0">
              <a:lnSpc>
                <a:spcPct val="100000"/>
              </a:lnSpc>
              <a:spcBef>
                <a:spcPts val="1000"/>
              </a:spcBef>
              <a:spcAft>
                <a:spcPts val="0"/>
              </a:spcAft>
              <a:buSzPts val="1440"/>
              <a:buFont typeface="Noto Sans Symbols"/>
              <a:buNone/>
            </a:pPr>
            <a:r>
              <a:rPr lang="en-US" sz="2400"/>
              <a:t>(chat is the French word for “cat”)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48"/>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137160" lvl="0" indent="0" algn="ctr" rtl="0">
              <a:lnSpc>
                <a:spcPct val="100000"/>
              </a:lnSpc>
              <a:spcBef>
                <a:spcPts val="0"/>
              </a:spcBef>
              <a:spcAft>
                <a:spcPts val="0"/>
              </a:spcAft>
              <a:buSzPts val="1800"/>
              <a:buNone/>
            </a:pPr>
            <a:r>
              <a:rPr lang="en-US" b="1"/>
              <a:t>Word, Meaning and Reality</a:t>
            </a:r>
            <a:endParaRPr b="1"/>
          </a:p>
        </p:txBody>
      </p:sp>
      <p:sp>
        <p:nvSpPr>
          <p:cNvPr id="510" name="Google Shape;510;p48"/>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11" name="Google Shape;511;p48"/>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18</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12" name="Google Shape;512;p48"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513" name="Google Shape;513;p48"/>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1440"/>
              <a:buFont typeface="Arial" panose="020B0604020202020204"/>
              <a:buAutoNum type="arabicPeriod"/>
            </a:pPr>
            <a:r>
              <a:rPr lang="en-US" sz="2400" b="1"/>
              <a:t>Once you self-explore and see a reality, you know much more about it than any description that can be given.</a:t>
            </a:r>
            <a:r>
              <a:rPr lang="en-US" sz="2400"/>
              <a:t> You may be able to describe many more details</a:t>
            </a:r>
          </a:p>
          <a:p>
            <a:pPr marL="457200" lvl="0" indent="-365760" algn="l" rtl="0">
              <a:lnSpc>
                <a:spcPct val="100000"/>
              </a:lnSpc>
              <a:spcBef>
                <a:spcPts val="1000"/>
              </a:spcBef>
              <a:spcAft>
                <a:spcPts val="0"/>
              </a:spcAft>
              <a:buSzPts val="1440"/>
              <a:buFont typeface="Arial" panose="020B0604020202020204"/>
              <a:buNone/>
            </a:pPr>
            <a:endParaRPr sz="1000"/>
          </a:p>
          <a:p>
            <a:pPr marL="457200" lvl="0" indent="-457200" algn="l" rtl="0">
              <a:lnSpc>
                <a:spcPct val="100000"/>
              </a:lnSpc>
              <a:spcBef>
                <a:spcPts val="1000"/>
              </a:spcBef>
              <a:spcAft>
                <a:spcPts val="0"/>
              </a:spcAft>
              <a:buSzPts val="1440"/>
              <a:buFont typeface="Arial" panose="020B0604020202020204"/>
              <a:buAutoNum type="arabicPeriod"/>
            </a:pPr>
            <a:r>
              <a:rPr lang="en-US" sz="2400" b="1"/>
              <a:t>The reality is not the words</a:t>
            </a:r>
            <a:r>
              <a:rPr lang="en-US" sz="2400"/>
              <a:t>. Try describing everything about yourself! </a:t>
            </a:r>
            <a:r>
              <a:rPr lang="en-US" sz="2400" b="1"/>
              <a:t>Any reality is beyond words</a:t>
            </a:r>
          </a:p>
          <a:p>
            <a:pPr marL="457200" lvl="0" indent="-365760" algn="l" rtl="0">
              <a:lnSpc>
                <a:spcPct val="100000"/>
              </a:lnSpc>
              <a:spcBef>
                <a:spcPts val="1000"/>
              </a:spcBef>
              <a:spcAft>
                <a:spcPts val="0"/>
              </a:spcAft>
              <a:buSzPts val="1440"/>
              <a:buFont typeface="Arial" panose="020B0604020202020204"/>
              <a:buNone/>
            </a:pPr>
            <a:endParaRPr sz="1000"/>
          </a:p>
          <a:p>
            <a:pPr marL="457200" lvl="0" indent="-457200" algn="l" rtl="0">
              <a:lnSpc>
                <a:spcPct val="100000"/>
              </a:lnSpc>
              <a:spcBef>
                <a:spcPts val="1000"/>
              </a:spcBef>
              <a:spcAft>
                <a:spcPts val="0"/>
              </a:spcAft>
              <a:buSzPts val="1440"/>
              <a:buFont typeface="Arial" panose="020B0604020202020204"/>
              <a:buAutoNum type="arabicPeriod"/>
            </a:pPr>
            <a:r>
              <a:rPr lang="en-US" sz="2400" b="1"/>
              <a:t>You do see through your senses, but you have the capacity to see beyond that (through the Self, by self-exploration)</a:t>
            </a:r>
            <a:endParaRPr sz="2400"/>
          </a:p>
          <a:p>
            <a:pPr marL="0" lvl="0" indent="0" algn="l" rtl="0">
              <a:lnSpc>
                <a:spcPct val="100000"/>
              </a:lnSpc>
              <a:spcBef>
                <a:spcPts val="1000"/>
              </a:spcBef>
              <a:spcAft>
                <a:spcPts val="0"/>
              </a:spcAft>
              <a:buSzPts val="1440"/>
              <a:buFont typeface="Noto Sans Symbols"/>
              <a:buNone/>
            </a:pPr>
            <a:endParaRPr sz="1000"/>
          </a:p>
        </p:txBody>
      </p:sp>
      <p:sp>
        <p:nvSpPr>
          <p:cNvPr id="2" name="Rectangle 1"/>
          <p:cNvSpPr/>
          <p:nvPr/>
        </p:nvSpPr>
        <p:spPr>
          <a:xfrm>
            <a:off x="3048000" y="3059668"/>
            <a:ext cx="6096000" cy="738664"/>
          </a:xfrm>
          <a:prstGeom prst="rect">
            <a:avLst/>
          </a:prstGeom>
        </p:spPr>
        <p:txBody>
          <a:bodyPr>
            <a:spAutoFit/>
          </a:bodyPr>
          <a:lstStyle/>
          <a:p>
            <a:r>
              <a:rPr lang="en-US" dirty="0"/>
              <a:t>The Textbook A Foundation Course in Human Values and Professional Ethics, R </a:t>
            </a:r>
            <a:r>
              <a:rPr lang="en-US" dirty="0" err="1"/>
              <a:t>R</a:t>
            </a:r>
            <a:r>
              <a:rPr lang="en-US" dirty="0"/>
              <a:t> Gaur, R </a:t>
            </a:r>
            <a:r>
              <a:rPr lang="en-US" dirty="0" err="1"/>
              <a:t>Asthana</a:t>
            </a:r>
            <a:r>
              <a:rPr lang="en-US" dirty="0"/>
              <a:t>, G P </a:t>
            </a:r>
            <a:r>
              <a:rPr lang="en-US" dirty="0" err="1"/>
              <a:t>Bagaria</a:t>
            </a:r>
            <a:r>
              <a:rPr lang="en-US" dirty="0"/>
              <a:t>, 2nd Revised Edition, Excel Books, New Delhi, 2019. ISBN 97893-87034- 47-1 </a:t>
            </a: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9"/>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137160" lvl="0" indent="0" algn="ctr" rtl="0">
              <a:lnSpc>
                <a:spcPct val="100000"/>
              </a:lnSpc>
              <a:spcBef>
                <a:spcPts val="0"/>
              </a:spcBef>
              <a:spcAft>
                <a:spcPts val="0"/>
              </a:spcAft>
              <a:buSzPts val="1800"/>
              <a:buNone/>
            </a:pPr>
            <a:r>
              <a:rPr lang="en-US" b="1"/>
              <a:t>Word, Meaning and Reality</a:t>
            </a:r>
            <a:endParaRPr b="1"/>
          </a:p>
        </p:txBody>
      </p:sp>
      <p:sp>
        <p:nvSpPr>
          <p:cNvPr id="519" name="Google Shape;519;p49"/>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20" name="Google Shape;520;p49"/>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19</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21" name="Google Shape;521;p49"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522" name="Google Shape;522;p49"/>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440"/>
              <a:buFont typeface="Noto Sans Symbols"/>
              <a:buNone/>
            </a:pPr>
            <a:r>
              <a:rPr lang="en-US" sz="2400"/>
              <a:t>Every human being has the need and also the potential to see the entire reality</a:t>
            </a:r>
          </a:p>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a:t>We will use words like ‘</a:t>
            </a:r>
            <a:r>
              <a:rPr lang="en-US" sz="2400" b="1"/>
              <a:t>happiness</a:t>
            </a:r>
            <a:r>
              <a:rPr lang="en-US" sz="2400"/>
              <a:t>’, ‘</a:t>
            </a:r>
            <a:r>
              <a:rPr lang="en-US" sz="2400" b="1"/>
              <a:t>trust</a:t>
            </a:r>
            <a:r>
              <a:rPr lang="en-US" sz="2400"/>
              <a:t>’, ‘</a:t>
            </a:r>
            <a:r>
              <a:rPr lang="en-US" sz="2400" b="1"/>
              <a:t>respect</a:t>
            </a:r>
            <a:r>
              <a:rPr lang="en-US" sz="2400"/>
              <a:t>’, ‘</a:t>
            </a:r>
            <a:r>
              <a:rPr lang="en-US" sz="2400" b="1"/>
              <a:t>harmony</a:t>
            </a:r>
            <a:r>
              <a:rPr lang="en-US" sz="2400"/>
              <a:t>’… </a:t>
            </a:r>
          </a:p>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a:t>So, please try to get to the reality being described, rather than getting stuck to the words being used (for which you may already have an associated meaning)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921325-59B9-27FA-3F36-F7A2BF3FA615}"/>
              </a:ext>
            </a:extLst>
          </p:cNvPr>
          <p:cNvSpPr>
            <a:spLocks noGrp="1"/>
          </p:cNvSpPr>
          <p:nvPr>
            <p:ph type="title"/>
          </p:nvPr>
        </p:nvSpPr>
        <p:spPr/>
        <p:txBody>
          <a:bodyPr/>
          <a:lstStyle/>
          <a:p>
            <a:r>
              <a:rPr lang="en-IN" dirty="0"/>
              <a:t>Agenda</a:t>
            </a:r>
          </a:p>
        </p:txBody>
      </p:sp>
      <p:sp>
        <p:nvSpPr>
          <p:cNvPr id="8" name="TextBox 7">
            <a:extLst>
              <a:ext uri="{FF2B5EF4-FFF2-40B4-BE49-F238E27FC236}">
                <a16:creationId xmlns:a16="http://schemas.microsoft.com/office/drawing/2014/main" id="{3FCC956E-530D-AB1B-0E11-2B32C8C5AA39}"/>
              </a:ext>
            </a:extLst>
          </p:cNvPr>
          <p:cNvSpPr txBox="1"/>
          <p:nvPr/>
        </p:nvSpPr>
        <p:spPr>
          <a:xfrm>
            <a:off x="676015" y="2406988"/>
            <a:ext cx="6093500" cy="3477875"/>
          </a:xfrm>
          <a:prstGeom prst="rect">
            <a:avLst/>
          </a:prstGeom>
          <a:noFill/>
        </p:spPr>
        <p:txBody>
          <a:bodyPr wrap="square">
            <a:spAutoFit/>
          </a:bodyPr>
          <a:lstStyle/>
          <a:p>
            <a:pPr marL="0" marR="0" lvl="0" indent="0" rtl="0">
              <a:lnSpc>
                <a:spcPct val="100000"/>
              </a:lnSpc>
              <a:spcBef>
                <a:spcPts val="0"/>
              </a:spcBef>
              <a:spcAft>
                <a:spcPts val="0"/>
              </a:spcAft>
              <a:buNone/>
            </a:pPr>
            <a:r>
              <a:rPr lang="en-US" sz="2000" b="1" u="sng"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Day 1</a:t>
            </a:r>
          </a:p>
          <a:p>
            <a:pPr marL="0" marR="0" lvl="0" indent="0" rtl="0">
              <a:lnSpc>
                <a:spcPct val="100000"/>
              </a:lnSpc>
              <a:spcBef>
                <a:spcPts val="0"/>
              </a:spcBef>
              <a:spcAft>
                <a:spcPts val="0"/>
              </a:spcAft>
              <a:buFont typeface="Arial" pitchFamily="34" charset="0"/>
              <a:buChar char="•"/>
            </a:pPr>
            <a:r>
              <a:rPr lang="en-US"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Introduction</a:t>
            </a:r>
          </a:p>
          <a:p>
            <a:pPr marL="0" marR="0" lvl="0" indent="0" rtl="0">
              <a:lnSpc>
                <a:spcPct val="100000"/>
              </a:lnSpc>
              <a:spcBef>
                <a:spcPts val="0"/>
              </a:spcBef>
              <a:spcAft>
                <a:spcPts val="0"/>
              </a:spcAft>
              <a:buFont typeface="Arial" pitchFamily="34" charset="0"/>
              <a:buChar char="•"/>
            </a:pPr>
            <a:r>
              <a:rPr lang="en-US"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Student Perspective</a:t>
            </a:r>
          </a:p>
          <a:p>
            <a:pPr marL="0" marR="0" lvl="0" indent="0" rtl="0">
              <a:lnSpc>
                <a:spcPct val="100000"/>
              </a:lnSpc>
              <a:spcBef>
                <a:spcPts val="0"/>
              </a:spcBef>
              <a:spcAft>
                <a:spcPts val="0"/>
              </a:spcAft>
              <a:buFont typeface="Arial" pitchFamily="34" charset="0"/>
              <a:buChar char="•"/>
            </a:pPr>
            <a:r>
              <a:rPr lang="en-US"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Introduction to Subject</a:t>
            </a:r>
          </a:p>
          <a:p>
            <a:pPr marL="0" marR="0" lvl="0" indent="0" rtl="0">
              <a:lnSpc>
                <a:spcPct val="100000"/>
              </a:lnSpc>
              <a:spcBef>
                <a:spcPts val="0"/>
              </a:spcBef>
              <a:spcAft>
                <a:spcPts val="0"/>
              </a:spcAft>
              <a:buFont typeface="Arial" pitchFamily="34" charset="0"/>
              <a:buChar char="•"/>
            </a:pPr>
            <a:r>
              <a:rPr lang="en-US"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What is the course about</a:t>
            </a:r>
          </a:p>
          <a:p>
            <a:pPr marL="0" marR="0" lvl="0" indent="0" rtl="0">
              <a:lnSpc>
                <a:spcPct val="100000"/>
              </a:lnSpc>
              <a:spcBef>
                <a:spcPts val="0"/>
              </a:spcBef>
              <a:spcAft>
                <a:spcPts val="0"/>
              </a:spcAft>
              <a:buFont typeface="Arial" pitchFamily="34" charset="0"/>
              <a:buChar char="•"/>
            </a:pPr>
            <a:r>
              <a:rPr lang="en-US"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Application Areas</a:t>
            </a:r>
          </a:p>
          <a:p>
            <a:pPr marL="0" marR="0" lvl="0" indent="0" rtl="0">
              <a:lnSpc>
                <a:spcPct val="100000"/>
              </a:lnSpc>
              <a:spcBef>
                <a:spcPts val="0"/>
              </a:spcBef>
              <a:spcAft>
                <a:spcPts val="0"/>
              </a:spcAft>
              <a:buFont typeface="Arial" pitchFamily="34" charset="0"/>
              <a:buChar char="•"/>
            </a:pPr>
            <a:r>
              <a:rPr lang="en-US"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Syllabus Overview</a:t>
            </a:r>
          </a:p>
          <a:p>
            <a:pPr marL="0" marR="0" lvl="0" indent="0" rtl="0">
              <a:lnSpc>
                <a:spcPct val="100000"/>
              </a:lnSpc>
              <a:spcBef>
                <a:spcPts val="0"/>
              </a:spcBef>
              <a:spcAft>
                <a:spcPts val="0"/>
              </a:spcAft>
              <a:buFont typeface="Arial" pitchFamily="34" charset="0"/>
              <a:buChar char="•"/>
            </a:pPr>
            <a:r>
              <a:rPr lang="en-US"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Course Objectives</a:t>
            </a:r>
          </a:p>
          <a:p>
            <a:pPr marL="0" marR="0" lvl="0" indent="0" rtl="0">
              <a:lnSpc>
                <a:spcPct val="100000"/>
              </a:lnSpc>
              <a:spcBef>
                <a:spcPts val="0"/>
              </a:spcBef>
              <a:spcAft>
                <a:spcPts val="0"/>
              </a:spcAft>
              <a:buFont typeface="Arial" pitchFamily="34" charset="0"/>
              <a:buChar char="•"/>
            </a:pPr>
            <a:r>
              <a:rPr lang="en-US"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Pre-Requisites</a:t>
            </a:r>
          </a:p>
          <a:p>
            <a:pPr marL="0" marR="0" lvl="0" indent="0" rtl="0">
              <a:lnSpc>
                <a:spcPct val="100000"/>
              </a:lnSpc>
              <a:spcBef>
                <a:spcPts val="0"/>
              </a:spcBef>
              <a:spcAft>
                <a:spcPts val="0"/>
              </a:spcAft>
              <a:buFont typeface="Arial" pitchFamily="34" charset="0"/>
              <a:buChar char="•"/>
            </a:pPr>
            <a:r>
              <a:rPr lang="en-US"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Course Outcomes, PO, PSO </a:t>
            </a:r>
          </a:p>
          <a:p>
            <a:pPr marL="0" marR="0" lvl="0" indent="0" rtl="0">
              <a:lnSpc>
                <a:spcPct val="100000"/>
              </a:lnSpc>
              <a:spcBef>
                <a:spcPts val="0"/>
              </a:spcBef>
              <a:spcAft>
                <a:spcPts val="0"/>
              </a:spcAft>
              <a:buFont typeface="Arial" pitchFamily="34" charset="0"/>
              <a:buChar char="•"/>
            </a:pPr>
            <a:r>
              <a:rPr lang="en-US"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CO-PO Mapping</a:t>
            </a:r>
          </a:p>
        </p:txBody>
      </p:sp>
      <p:sp>
        <p:nvSpPr>
          <p:cNvPr id="10" name="TextBox 9">
            <a:extLst>
              <a:ext uri="{FF2B5EF4-FFF2-40B4-BE49-F238E27FC236}">
                <a16:creationId xmlns:a16="http://schemas.microsoft.com/office/drawing/2014/main" id="{5ACC2B5B-0168-43F6-EB1C-24ACCFE31ED8}"/>
              </a:ext>
            </a:extLst>
          </p:cNvPr>
          <p:cNvSpPr txBox="1"/>
          <p:nvPr/>
        </p:nvSpPr>
        <p:spPr>
          <a:xfrm>
            <a:off x="6098499" y="2736502"/>
            <a:ext cx="5417485" cy="2308324"/>
          </a:xfrm>
          <a:prstGeom prst="rect">
            <a:avLst/>
          </a:prstGeom>
          <a:noFill/>
        </p:spPr>
        <p:txBody>
          <a:bodyPr wrap="square">
            <a:spAutoFit/>
          </a:bodyPr>
          <a:lstStyle/>
          <a:p>
            <a:pPr lvl="0"/>
            <a:r>
              <a:rPr lang="en-GB" sz="2400" b="1" u="sng" dirty="0">
                <a:latin typeface="Times New Roman" panose="02020603050405020304" pitchFamily="18" charset="0"/>
                <a:ea typeface="Cambria" panose="02040503050406030204" pitchFamily="18" charset="0"/>
                <a:cs typeface="Times New Roman" panose="02020603050405020304" pitchFamily="18" charset="0"/>
                <a:sym typeface="Times New Roman"/>
              </a:rPr>
              <a:t>Day 2</a:t>
            </a:r>
          </a:p>
          <a:p>
            <a:pPr lvl="0">
              <a:buFont typeface="Arial" pitchFamily="34" charset="0"/>
              <a:buChar char="•"/>
            </a:pPr>
            <a:r>
              <a:rPr lang="en-GB" sz="2400" dirty="0">
                <a:latin typeface="Times New Roman" panose="02020603050405020304" pitchFamily="18" charset="0"/>
                <a:ea typeface="Cambria" panose="02040503050406030204" pitchFamily="18" charset="0"/>
                <a:cs typeface="Times New Roman" panose="02020603050405020304" pitchFamily="18" charset="0"/>
                <a:sym typeface="Times New Roman"/>
              </a:rPr>
              <a:t>Text books and Reference books</a:t>
            </a:r>
          </a:p>
          <a:p>
            <a:pPr lvl="0">
              <a:buFont typeface="Arial" pitchFamily="34" charset="0"/>
              <a:buChar char="•"/>
            </a:pPr>
            <a:r>
              <a:rPr lang="en-GB" sz="2400" dirty="0">
                <a:latin typeface="Times New Roman" panose="02020603050405020304" pitchFamily="18" charset="0"/>
                <a:ea typeface="Cambria" panose="02040503050406030204" pitchFamily="18" charset="0"/>
                <a:cs typeface="Times New Roman" panose="02020603050405020304" pitchFamily="18" charset="0"/>
                <a:sym typeface="Times New Roman"/>
              </a:rPr>
              <a:t>Assessment Plan and Best Practices</a:t>
            </a:r>
          </a:p>
          <a:p>
            <a:pPr lvl="0">
              <a:buFont typeface="Arial" pitchFamily="34" charset="0"/>
              <a:buChar char="•"/>
            </a:pPr>
            <a:r>
              <a:rPr lang="en-GB" sz="2400" dirty="0">
                <a:latin typeface="Times New Roman" panose="02020603050405020304" pitchFamily="18" charset="0"/>
                <a:ea typeface="Cambria" panose="02040503050406030204" pitchFamily="18" charset="0"/>
                <a:cs typeface="Times New Roman" panose="02020603050405020304" pitchFamily="18" charset="0"/>
                <a:sym typeface="Times New Roman"/>
              </a:rPr>
              <a:t>VTU Readiness</a:t>
            </a:r>
          </a:p>
          <a:p>
            <a:pPr lvl="0">
              <a:buFont typeface="Arial" pitchFamily="34" charset="0"/>
              <a:buChar char="•"/>
            </a:pPr>
            <a:r>
              <a:rPr lang="en-GB" sz="2400" dirty="0">
                <a:latin typeface="Times New Roman" panose="02020603050405020304" pitchFamily="18" charset="0"/>
                <a:ea typeface="Cambria" panose="02040503050406030204" pitchFamily="18" charset="0"/>
                <a:cs typeface="Times New Roman" panose="02020603050405020304" pitchFamily="18" charset="0"/>
                <a:sym typeface="Times New Roman"/>
              </a:rPr>
              <a:t>Expected Classroom behaviour</a:t>
            </a:r>
          </a:p>
          <a:p>
            <a:pPr lvl="0">
              <a:buFont typeface="Arial" pitchFamily="34" charset="0"/>
              <a:buChar char="•"/>
            </a:pPr>
            <a:r>
              <a:rPr lang="en-GB" sz="2400" dirty="0">
                <a:latin typeface="Times New Roman" panose="02020603050405020304" pitchFamily="18" charset="0"/>
                <a:ea typeface="Cambria" panose="02040503050406030204" pitchFamily="18" charset="0"/>
                <a:cs typeface="Times New Roman" panose="02020603050405020304" pitchFamily="18" charset="0"/>
                <a:sym typeface="Times New Roman"/>
              </a:rPr>
              <a:t>Some useful Links</a:t>
            </a:r>
          </a:p>
        </p:txBody>
      </p:sp>
    </p:spTree>
    <p:extLst>
      <p:ext uri="{BB962C8B-B14F-4D97-AF65-F5344CB8AC3E}">
        <p14:creationId xmlns:p14="http://schemas.microsoft.com/office/powerpoint/2010/main" val="2649413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50"/>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137160" lvl="0" indent="0" algn="ctr" rtl="0">
              <a:lnSpc>
                <a:spcPct val="100000"/>
              </a:lnSpc>
              <a:spcBef>
                <a:spcPts val="0"/>
              </a:spcBef>
              <a:spcAft>
                <a:spcPts val="0"/>
              </a:spcAft>
              <a:buSzPts val="1800"/>
              <a:buNone/>
            </a:pPr>
            <a:r>
              <a:rPr lang="en-US" b="1"/>
              <a:t>Process</a:t>
            </a:r>
            <a:endParaRPr b="1"/>
          </a:p>
        </p:txBody>
      </p:sp>
      <p:sp>
        <p:nvSpPr>
          <p:cNvPr id="528" name="Google Shape;528;p50"/>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29" name="Google Shape;529;p50"/>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20</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30" name="Google Shape;530;p50"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531" name="Google Shape;531;p50"/>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a:t>Listen</a:t>
            </a:r>
          </a:p>
          <a:p>
            <a:pPr marL="0" lvl="0" indent="0" algn="l" rtl="0">
              <a:lnSpc>
                <a:spcPct val="100000"/>
              </a:lnSpc>
              <a:spcBef>
                <a:spcPts val="1000"/>
              </a:spcBef>
              <a:spcAft>
                <a:spcPts val="0"/>
              </a:spcAft>
              <a:buSzPts val="1440"/>
              <a:buFont typeface="Noto Sans Symbols"/>
              <a:buNone/>
            </a:pPr>
            <a:r>
              <a:rPr lang="en-US" sz="2400"/>
              <a:t>Seeking clarification</a:t>
            </a:r>
          </a:p>
          <a:p>
            <a:pPr marL="0" lvl="0" indent="0" algn="l" rtl="0">
              <a:lnSpc>
                <a:spcPct val="100000"/>
              </a:lnSpc>
              <a:spcBef>
                <a:spcPts val="1000"/>
              </a:spcBef>
              <a:spcAft>
                <a:spcPts val="0"/>
              </a:spcAft>
              <a:buSzPts val="1440"/>
              <a:buFont typeface="Noto Sans Symbols"/>
              <a:buNone/>
            </a:pPr>
            <a:r>
              <a:rPr lang="en-US" sz="2400"/>
              <a:t>Asking questions</a:t>
            </a:r>
          </a:p>
          <a:p>
            <a:pPr marL="0" lvl="0" indent="0" algn="l" rtl="0">
              <a:lnSpc>
                <a:spcPct val="100000"/>
              </a:lnSpc>
              <a:spcBef>
                <a:spcPts val="1000"/>
              </a:spcBef>
              <a:spcAft>
                <a:spcPts val="0"/>
              </a:spcAft>
              <a:buSzPts val="1440"/>
              <a:buFont typeface="Noto Sans Symbols"/>
              <a:buNone/>
            </a:pPr>
            <a:r>
              <a:rPr lang="en-US" sz="2400"/>
              <a:t>Discuss…</a:t>
            </a:r>
          </a:p>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a:t>Explore within</a:t>
            </a:r>
          </a:p>
          <a:p>
            <a:pPr marL="457200" lvl="0" indent="-365760" algn="l" rtl="0">
              <a:lnSpc>
                <a:spcPct val="100000"/>
              </a:lnSpc>
              <a:spcBef>
                <a:spcPts val="1000"/>
              </a:spcBef>
              <a:spcAft>
                <a:spcPts val="0"/>
              </a:spcAft>
              <a:buSzPts val="1440"/>
              <a:buFont typeface="Arial" panose="020B0604020202020204"/>
              <a:buNone/>
            </a:pP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51"/>
          <p:cNvSpPr txBox="1">
            <a:spLocks noGrp="1"/>
          </p:cNvSpPr>
          <p:nvPr>
            <p:ph type="title"/>
          </p:nvPr>
        </p:nvSpPr>
        <p:spPr>
          <a:xfrm>
            <a:off x="4648200" y="1057276"/>
            <a:ext cx="9144000" cy="38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en-US"/>
              <a:t>Listening</a:t>
            </a:r>
          </a:p>
        </p:txBody>
      </p:sp>
      <p:sp>
        <p:nvSpPr>
          <p:cNvPr id="537" name="Google Shape;537;p51"/>
          <p:cNvSpPr txBox="1">
            <a:spLocks noGrp="1"/>
          </p:cNvSpPr>
          <p:nvPr>
            <p:ph type="body" idx="1"/>
          </p:nvPr>
        </p:nvSpPr>
        <p:spPr>
          <a:xfrm>
            <a:off x="561182" y="2624138"/>
            <a:ext cx="12192000" cy="5943600"/>
          </a:xfrm>
          <a:prstGeom prst="rect">
            <a:avLst/>
          </a:prstGeom>
          <a:noFill/>
          <a:ln>
            <a:noFill/>
          </a:ln>
        </p:spPr>
        <p:txBody>
          <a:bodyPr spcFirstLastPara="1" wrap="square" lIns="91425" tIns="45700" rIns="91425" bIns="45700" anchor="t" anchorCtr="0">
            <a:normAutofit/>
          </a:bodyPr>
          <a:lstStyle/>
          <a:p>
            <a:pPr marL="457200" lvl="0" indent="-320040" algn="l" rtl="0">
              <a:lnSpc>
                <a:spcPct val="100000"/>
              </a:lnSpc>
              <a:spcBef>
                <a:spcPts val="440"/>
              </a:spcBef>
              <a:spcAft>
                <a:spcPts val="0"/>
              </a:spcAft>
              <a:buSzPts val="1440"/>
              <a:buFont typeface="Noto Sans Symbols"/>
              <a:buNone/>
            </a:pPr>
            <a:endParaRPr/>
          </a:p>
          <a:p>
            <a:pPr marL="457200" lvl="0" indent="-320040" algn="l" rtl="0">
              <a:lnSpc>
                <a:spcPct val="100000"/>
              </a:lnSpc>
              <a:spcBef>
                <a:spcPts val="440"/>
              </a:spcBef>
              <a:spcAft>
                <a:spcPts val="0"/>
              </a:spcAft>
              <a:buSzPts val="1440"/>
              <a:buFont typeface="Noto Sans Symbols"/>
              <a:buNone/>
            </a:pPr>
            <a:r>
              <a:rPr lang="en-US"/>
              <a:t> Proposal – Listening – Self-exploration – Seeing the Reality</a:t>
            </a:r>
          </a:p>
          <a:p>
            <a:pPr marL="457200" lvl="0" indent="-320040" algn="l" rtl="0">
              <a:lnSpc>
                <a:spcPct val="100000"/>
              </a:lnSpc>
              <a:spcBef>
                <a:spcPts val="440"/>
              </a:spcBef>
              <a:spcAft>
                <a:spcPts val="0"/>
              </a:spcAft>
              <a:buSzPts val="1440"/>
              <a:buFont typeface="Noto Sans Symbols"/>
              <a:buNone/>
            </a:pPr>
            <a:endParaRPr lang="en-US"/>
          </a:p>
          <a:p>
            <a:pPr marL="457200" lvl="0" indent="-320040" algn="l" rtl="0">
              <a:lnSpc>
                <a:spcPct val="100000"/>
              </a:lnSpc>
              <a:spcBef>
                <a:spcPts val="440"/>
              </a:spcBef>
              <a:spcAft>
                <a:spcPts val="0"/>
              </a:spcAft>
              <a:buSzPts val="1440"/>
              <a:buFont typeface="Noto Sans Symbols"/>
              <a:buNone/>
            </a:pPr>
            <a:r>
              <a:rPr lang="en-US"/>
              <a:t> Proposal – Listening – Comparing with preconditioning – Agreeing /</a:t>
            </a:r>
          </a:p>
          <a:p>
            <a:pPr marL="457200" lvl="0" indent="-320040" algn="l" rtl="0">
              <a:lnSpc>
                <a:spcPct val="100000"/>
              </a:lnSpc>
              <a:spcBef>
                <a:spcPts val="440"/>
              </a:spcBef>
              <a:spcAft>
                <a:spcPts val="0"/>
              </a:spcAft>
              <a:buSzPts val="1440"/>
              <a:buFont typeface="Noto Sans Symbols"/>
              <a:buNone/>
            </a:pPr>
            <a:r>
              <a:rPr lang="en-US"/>
              <a:t>								        Disagreeing</a:t>
            </a:r>
          </a:p>
          <a:p>
            <a:pPr marL="457200" lvl="0" indent="-320040" algn="l" rtl="0">
              <a:lnSpc>
                <a:spcPct val="100000"/>
              </a:lnSpc>
              <a:spcBef>
                <a:spcPts val="440"/>
              </a:spcBef>
              <a:spcAft>
                <a:spcPts val="0"/>
              </a:spcAft>
              <a:buSzPts val="1440"/>
              <a:buFont typeface="Noto Sans Symbols"/>
              <a:buNone/>
            </a:pPr>
            <a:endParaRPr lang="en-US"/>
          </a:p>
          <a:p>
            <a:pPr marL="457200" lvl="0" indent="-320040" algn="l" rtl="0">
              <a:lnSpc>
                <a:spcPct val="100000"/>
              </a:lnSpc>
              <a:spcBef>
                <a:spcPts val="440"/>
              </a:spcBef>
              <a:spcAft>
                <a:spcPts val="0"/>
              </a:spcAft>
              <a:buSzPts val="1440"/>
              <a:buFont typeface="Noto Sans Symbols"/>
              <a:buNone/>
            </a:pPr>
            <a:r>
              <a:rPr lang="en-US"/>
              <a:t> Proposal – Listening – Assuming it to be True / False – Preconditioning</a:t>
            </a:r>
          </a:p>
          <a:p>
            <a:pPr marL="457200" lvl="0" indent="-320040" algn="l" rtl="0">
              <a:lnSpc>
                <a:spcPct val="100000"/>
              </a:lnSpc>
              <a:spcBef>
                <a:spcPts val="440"/>
              </a:spcBef>
              <a:spcAft>
                <a:spcPts val="0"/>
              </a:spcAft>
              <a:buSzPts val="1440"/>
              <a:buFont typeface="Noto Sans Symbols"/>
              <a:buNone/>
            </a:pPr>
            <a:endParaRPr lang="en-US"/>
          </a:p>
          <a:p>
            <a:pPr marL="457200" lvl="0" indent="-320040" algn="l" rtl="0">
              <a:lnSpc>
                <a:spcPct val="100000"/>
              </a:lnSpc>
              <a:spcBef>
                <a:spcPts val="440"/>
              </a:spcBef>
              <a:spcAft>
                <a:spcPts val="0"/>
              </a:spcAft>
              <a:buSzPts val="1440"/>
              <a:buFont typeface="Noto Sans Symbols"/>
              <a:buNone/>
            </a:pPr>
            <a:r>
              <a:rPr lang="en-US"/>
              <a:t> Proposal – Not Listening</a:t>
            </a:r>
          </a:p>
          <a:p>
            <a:pPr marL="457200" lvl="0" indent="-320040" algn="l" rtl="0">
              <a:lnSpc>
                <a:spcPct val="100000"/>
              </a:lnSpc>
              <a:spcBef>
                <a:spcPts val="440"/>
              </a:spcBef>
              <a:spcAft>
                <a:spcPts val="0"/>
              </a:spcAft>
              <a:buSzPts val="1440"/>
              <a:buFont typeface="Noto Sans Symbols"/>
              <a:buNone/>
            </a:pPr>
            <a:endParaRPr lang="en-US"/>
          </a:p>
        </p:txBody>
      </p:sp>
      <p:sp>
        <p:nvSpPr>
          <p:cNvPr id="538" name="Google Shape;538;p51"/>
          <p:cNvSpPr/>
          <p:nvPr/>
        </p:nvSpPr>
        <p:spPr>
          <a:xfrm>
            <a:off x="2223290" y="3031958"/>
            <a:ext cx="7412038" cy="5334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539" name="Google Shape;539;p51"/>
          <p:cNvSpPr/>
          <p:nvPr/>
        </p:nvSpPr>
        <p:spPr>
          <a:xfrm>
            <a:off x="720181" y="3031958"/>
            <a:ext cx="1295400" cy="533400"/>
          </a:xfrm>
          <a:prstGeom prst="rect">
            <a:avLst/>
          </a:prstGeom>
          <a:noFill/>
          <a:ln w="25400" cap="flat" cmpd="sng">
            <a:solidFill>
              <a:srgbClr val="1E00A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540" name="Google Shape;540;p51"/>
          <p:cNvSpPr/>
          <p:nvPr/>
        </p:nvSpPr>
        <p:spPr>
          <a:xfrm>
            <a:off x="2223290" y="3855698"/>
            <a:ext cx="7412037" cy="8382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541" name="Google Shape;541;p51"/>
          <p:cNvSpPr/>
          <p:nvPr/>
        </p:nvSpPr>
        <p:spPr>
          <a:xfrm>
            <a:off x="744536" y="3855698"/>
            <a:ext cx="1295400" cy="838200"/>
          </a:xfrm>
          <a:prstGeom prst="rect">
            <a:avLst/>
          </a:prstGeom>
          <a:noFill/>
          <a:ln w="25400" cap="flat" cmpd="sng">
            <a:solidFill>
              <a:srgbClr val="1E00A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542" name="Google Shape;542;p51"/>
          <p:cNvSpPr/>
          <p:nvPr/>
        </p:nvSpPr>
        <p:spPr>
          <a:xfrm>
            <a:off x="2230581" y="5040667"/>
            <a:ext cx="7412037" cy="5334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543" name="Google Shape;543;p51"/>
          <p:cNvSpPr/>
          <p:nvPr/>
        </p:nvSpPr>
        <p:spPr>
          <a:xfrm>
            <a:off x="720181" y="5023873"/>
            <a:ext cx="1295400" cy="533400"/>
          </a:xfrm>
          <a:prstGeom prst="rect">
            <a:avLst/>
          </a:prstGeom>
          <a:noFill/>
          <a:ln w="25400" cap="flat" cmpd="sng">
            <a:solidFill>
              <a:srgbClr val="1E00A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544" name="Google Shape;544;p51"/>
          <p:cNvSpPr/>
          <p:nvPr/>
        </p:nvSpPr>
        <p:spPr>
          <a:xfrm>
            <a:off x="2230581" y="5822439"/>
            <a:ext cx="7412037" cy="5334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545" name="Google Shape;545;p51"/>
          <p:cNvSpPr/>
          <p:nvPr/>
        </p:nvSpPr>
        <p:spPr>
          <a:xfrm>
            <a:off x="744536" y="5822439"/>
            <a:ext cx="1295400" cy="533400"/>
          </a:xfrm>
          <a:prstGeom prst="rect">
            <a:avLst/>
          </a:prstGeom>
          <a:noFill/>
          <a:ln w="25400" cap="flat" cmpd="sng">
            <a:solidFill>
              <a:srgbClr val="1E00A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52"/>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137160" lvl="0" indent="0" algn="ctr" rtl="0">
              <a:lnSpc>
                <a:spcPct val="100000"/>
              </a:lnSpc>
              <a:spcBef>
                <a:spcPts val="0"/>
              </a:spcBef>
              <a:spcAft>
                <a:spcPts val="0"/>
              </a:spcAft>
              <a:buSzPts val="1800"/>
              <a:buNone/>
            </a:pPr>
            <a:r>
              <a:rPr lang="en-US"/>
              <a:t>Thinking in Opposites, </a:t>
            </a:r>
            <a:br>
              <a:rPr lang="en-US"/>
            </a:br>
            <a:r>
              <a:rPr lang="en-US"/>
              <a:t>Making Comparison</a:t>
            </a:r>
            <a:endParaRPr b="1"/>
          </a:p>
        </p:txBody>
      </p:sp>
      <p:sp>
        <p:nvSpPr>
          <p:cNvPr id="551" name="Google Shape;551;p52"/>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52" name="Google Shape;552;p52"/>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22</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53" name="Google Shape;553;p52"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554" name="Google Shape;554;p52"/>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440"/>
              <a:buFont typeface="Noto Sans Symbols"/>
              <a:buNone/>
            </a:pPr>
            <a:r>
              <a:rPr lang="en-US" sz="2400"/>
              <a:t>Day and night</a:t>
            </a:r>
          </a:p>
          <a:p>
            <a:pPr marL="0" lvl="0" indent="0" algn="l" rtl="0">
              <a:lnSpc>
                <a:spcPct val="100000"/>
              </a:lnSpc>
              <a:spcBef>
                <a:spcPts val="1000"/>
              </a:spcBef>
              <a:spcAft>
                <a:spcPts val="0"/>
              </a:spcAft>
              <a:buSzPts val="1440"/>
              <a:buFont typeface="Noto Sans Symbols"/>
              <a:buNone/>
            </a:pPr>
            <a:r>
              <a:rPr lang="en-US" sz="2400"/>
              <a:t>Black and white</a:t>
            </a:r>
          </a:p>
          <a:p>
            <a:pPr marL="0" lvl="0" indent="0" algn="l" rtl="0">
              <a:lnSpc>
                <a:spcPct val="100000"/>
              </a:lnSpc>
              <a:spcBef>
                <a:spcPts val="1000"/>
              </a:spcBef>
              <a:spcAft>
                <a:spcPts val="0"/>
              </a:spcAft>
              <a:buSzPts val="1440"/>
              <a:buFont typeface="Noto Sans Symbols"/>
              <a:buNone/>
            </a:pPr>
            <a:r>
              <a:rPr lang="en-US" sz="2400"/>
              <a:t>Mother and father</a:t>
            </a:r>
          </a:p>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a:t>Are they </a:t>
            </a:r>
            <a:r>
              <a:rPr lang="en-US" sz="2400" b="1"/>
              <a:t>opposites</a:t>
            </a:r>
            <a:r>
              <a:rPr lang="en-US" sz="2400"/>
              <a:t>?</a:t>
            </a:r>
          </a:p>
          <a:p>
            <a:pPr marL="0" lvl="0" indent="0" algn="l" rtl="0">
              <a:lnSpc>
                <a:spcPct val="100000"/>
              </a:lnSpc>
              <a:spcBef>
                <a:spcPts val="1000"/>
              </a:spcBef>
              <a:spcAft>
                <a:spcPts val="0"/>
              </a:spcAft>
              <a:buSzPts val="1440"/>
              <a:buFont typeface="Noto Sans Symbols"/>
              <a:buNone/>
            </a:pPr>
            <a:r>
              <a:rPr lang="en-US" sz="2400"/>
              <a:t>Are they </a:t>
            </a:r>
            <a:r>
              <a:rPr lang="en-US" sz="2400" b="1"/>
              <a:t>complimentary</a:t>
            </a:r>
            <a:r>
              <a:rPr lang="en-US" sz="2400"/>
              <a:t>?</a:t>
            </a:r>
          </a:p>
          <a:p>
            <a:pPr marL="457200" lvl="0" indent="-365760" algn="l" rtl="0">
              <a:lnSpc>
                <a:spcPct val="100000"/>
              </a:lnSpc>
              <a:spcBef>
                <a:spcPts val="1000"/>
              </a:spcBef>
              <a:spcAft>
                <a:spcPts val="0"/>
              </a:spcAft>
              <a:buSzPts val="1440"/>
              <a:buFont typeface="Arial" panose="020B0604020202020204"/>
              <a:buNone/>
            </a:pP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9">
          <a:extLst>
            <a:ext uri="{FF2B5EF4-FFF2-40B4-BE49-F238E27FC236}">
              <a16:creationId xmlns:a16="http://schemas.microsoft.com/office/drawing/2014/main" id="{7E66A872-0ABB-2EFB-A2DB-76F2F0795AC1}"/>
            </a:ext>
          </a:extLst>
        </p:cNvPr>
        <p:cNvGrpSpPr/>
        <p:nvPr/>
      </p:nvGrpSpPr>
      <p:grpSpPr>
        <a:xfrm>
          <a:off x="0" y="0"/>
          <a:ext cx="0" cy="0"/>
          <a:chOff x="0" y="0"/>
          <a:chExt cx="0" cy="0"/>
        </a:xfrm>
      </p:grpSpPr>
      <p:sp>
        <p:nvSpPr>
          <p:cNvPr id="550" name="Google Shape;550;p52">
            <a:extLst>
              <a:ext uri="{FF2B5EF4-FFF2-40B4-BE49-F238E27FC236}">
                <a16:creationId xmlns:a16="http://schemas.microsoft.com/office/drawing/2014/main" id="{CC0508EE-CACE-106E-AA81-13E890401F6F}"/>
              </a:ext>
            </a:extLst>
          </p:cNvPr>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137160" lvl="0" indent="0" algn="ctr" rtl="0">
              <a:lnSpc>
                <a:spcPct val="100000"/>
              </a:lnSpc>
              <a:spcBef>
                <a:spcPts val="0"/>
              </a:spcBef>
              <a:spcAft>
                <a:spcPts val="0"/>
              </a:spcAft>
              <a:buSzPts val="1800"/>
              <a:buNone/>
            </a:pPr>
            <a:r>
              <a:rPr lang="en-IN" b="1" dirty="0"/>
              <a:t>Students Experience</a:t>
            </a:r>
            <a:endParaRPr b="1" dirty="0"/>
          </a:p>
        </p:txBody>
      </p:sp>
      <p:sp>
        <p:nvSpPr>
          <p:cNvPr id="551" name="Google Shape;551;p52">
            <a:extLst>
              <a:ext uri="{FF2B5EF4-FFF2-40B4-BE49-F238E27FC236}">
                <a16:creationId xmlns:a16="http://schemas.microsoft.com/office/drawing/2014/main" id="{C8F6F6E3-3D28-9813-B1B7-9A29EC8343C9}"/>
              </a:ext>
            </a:extLst>
          </p:cNvPr>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52" name="Google Shape;552;p52">
            <a:extLst>
              <a:ext uri="{FF2B5EF4-FFF2-40B4-BE49-F238E27FC236}">
                <a16:creationId xmlns:a16="http://schemas.microsoft.com/office/drawing/2014/main" id="{2A89B9EA-716F-90A8-FA27-FD74E932F111}"/>
              </a:ext>
            </a:extLst>
          </p:cNvPr>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23</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53" name="Google Shape;553;p52" descr="C:\Users\Mahesh Kumar Jha\Downloads\CMRIT NEW LOGO-01.png">
            <a:extLst>
              <a:ext uri="{FF2B5EF4-FFF2-40B4-BE49-F238E27FC236}">
                <a16:creationId xmlns:a16="http://schemas.microsoft.com/office/drawing/2014/main" id="{F1D7D938-A7AE-7B68-EAA7-7CBD9F409AFE}"/>
              </a:ext>
            </a:extLst>
          </p:cNvPr>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554" name="Google Shape;554;p52">
            <a:extLst>
              <a:ext uri="{FF2B5EF4-FFF2-40B4-BE49-F238E27FC236}">
                <a16:creationId xmlns:a16="http://schemas.microsoft.com/office/drawing/2014/main" id="{BB0D4920-646C-0137-28B6-8F3094DDA73B}"/>
              </a:ext>
            </a:extLst>
          </p:cNvPr>
          <p:cNvSpPr txBox="1">
            <a:spLocks noGrp="1"/>
          </p:cNvSpPr>
          <p:nvPr>
            <p:ph type="body" idx="1"/>
          </p:nvPr>
        </p:nvSpPr>
        <p:spPr>
          <a:xfrm>
            <a:off x="530226" y="2563318"/>
            <a:ext cx="10660061" cy="4135932"/>
          </a:xfrm>
          <a:prstGeom prst="rect">
            <a:avLst/>
          </a:prstGeom>
          <a:noFill/>
          <a:ln>
            <a:noFill/>
          </a:ln>
        </p:spPr>
        <p:txBody>
          <a:bodyPr spcFirstLastPara="1" wrap="square" lIns="91425" tIns="45700" rIns="91425" bIns="45700" anchor="t" anchorCtr="0">
            <a:noAutofit/>
          </a:bodyPr>
          <a:lstStyle/>
          <a:p>
            <a:r>
              <a:rPr lang="en-US" sz="2000" dirty="0">
                <a:solidFill>
                  <a:schemeClr val="tx1"/>
                </a:solidFill>
                <a:latin typeface="Times New Roman" panose="02020603050405020304" pitchFamily="18" charset="0"/>
                <a:cs typeface="Times New Roman" panose="02020603050405020304" pitchFamily="18" charset="0"/>
              </a:rPr>
              <a:t>Unlike technical subjects, UHV encouraged them to pause and reflect on their own beliefs, goals, and purpose in life. Through discussions, activities, and real-life examples, they developed a better understanding of values such as trust, respect, happiness, and harmony in relationships. Many students initially took the subject lightly, but gradually realized its importance in shaping their thinking and behavior.</a:t>
            </a:r>
          </a:p>
          <a:p>
            <a:r>
              <a:rPr lang="en-US" sz="2000" dirty="0">
                <a:solidFill>
                  <a:schemeClr val="tx1"/>
                </a:solidFill>
                <a:latin typeface="Times New Roman" panose="02020603050405020304" pitchFamily="18" charset="0"/>
                <a:cs typeface="Times New Roman" panose="02020603050405020304" pitchFamily="18" charset="0"/>
              </a:rPr>
              <a:t>They also mention that UHV helped them improve their emotional intelligence, communication skills, and ability to handle stress and conflicts. It created awareness about maintaining balance between personal, professional, and social life. The subject guided them to think beyond marks and placements, focusing instead on becoming responsible individuals and ethical professionals. Overall, students remember UHV as a unique and valuable learning experience that positively influenced their mindset and continues to help them in their academic journey as well as in life.</a:t>
            </a:r>
          </a:p>
          <a:p>
            <a:pPr marL="457200" lvl="0" indent="-365760" algn="ctr" rtl="0">
              <a:lnSpc>
                <a:spcPct val="100000"/>
              </a:lnSpc>
              <a:spcBef>
                <a:spcPts val="1000"/>
              </a:spcBef>
              <a:spcAft>
                <a:spcPts val="0"/>
              </a:spcAft>
              <a:buSzPts val="1440"/>
              <a:buFont typeface="Arial" panose="020B0604020202020204"/>
              <a:buNone/>
            </a:pPr>
            <a:r>
              <a:rPr lang="en-IN" sz="2400" b="1" i="1" dirty="0">
                <a:latin typeface="Times New Roman" panose="02020603050405020304" pitchFamily="18" charset="0"/>
                <a:cs typeface="Times New Roman" panose="02020603050405020304" pitchFamily="18" charset="0"/>
              </a:rPr>
              <a:t>Morla Tejaswini, 3</a:t>
            </a:r>
            <a:r>
              <a:rPr lang="en-IN" sz="2400" b="1" i="1" baseline="30000" dirty="0">
                <a:latin typeface="Times New Roman" panose="02020603050405020304" pitchFamily="18" charset="0"/>
                <a:cs typeface="Times New Roman" panose="02020603050405020304" pitchFamily="18" charset="0"/>
              </a:rPr>
              <a:t>rd</a:t>
            </a:r>
            <a:r>
              <a:rPr lang="en-IN" sz="2400" b="1" i="1" dirty="0">
                <a:latin typeface="Times New Roman" panose="02020603050405020304" pitchFamily="18" charset="0"/>
                <a:cs typeface="Times New Roman" panose="02020603050405020304" pitchFamily="18" charset="0"/>
              </a:rPr>
              <a:t> year student</a:t>
            </a:r>
            <a:endParaRPr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197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9">
          <a:extLst>
            <a:ext uri="{FF2B5EF4-FFF2-40B4-BE49-F238E27FC236}">
              <a16:creationId xmlns:a16="http://schemas.microsoft.com/office/drawing/2014/main" id="{D26B5CF1-302B-235B-C6F4-5230A60F99A3}"/>
            </a:ext>
          </a:extLst>
        </p:cNvPr>
        <p:cNvGrpSpPr/>
        <p:nvPr/>
      </p:nvGrpSpPr>
      <p:grpSpPr>
        <a:xfrm>
          <a:off x="0" y="0"/>
          <a:ext cx="0" cy="0"/>
          <a:chOff x="0" y="0"/>
          <a:chExt cx="0" cy="0"/>
        </a:xfrm>
      </p:grpSpPr>
      <p:sp>
        <p:nvSpPr>
          <p:cNvPr id="550" name="Google Shape;550;p52">
            <a:extLst>
              <a:ext uri="{FF2B5EF4-FFF2-40B4-BE49-F238E27FC236}">
                <a16:creationId xmlns:a16="http://schemas.microsoft.com/office/drawing/2014/main" id="{00BAF119-66FC-C5C1-5306-73E349E1965D}"/>
              </a:ext>
            </a:extLst>
          </p:cNvPr>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137160" lvl="0" indent="0" algn="ctr" rtl="0">
              <a:lnSpc>
                <a:spcPct val="100000"/>
              </a:lnSpc>
              <a:spcBef>
                <a:spcPts val="0"/>
              </a:spcBef>
              <a:spcAft>
                <a:spcPts val="0"/>
              </a:spcAft>
              <a:buSzPts val="1800"/>
              <a:buNone/>
            </a:pPr>
            <a:r>
              <a:rPr lang="en-IN" b="1" dirty="0"/>
              <a:t>Students Experience</a:t>
            </a:r>
            <a:endParaRPr b="1" dirty="0"/>
          </a:p>
        </p:txBody>
      </p:sp>
      <p:sp>
        <p:nvSpPr>
          <p:cNvPr id="551" name="Google Shape;551;p52">
            <a:extLst>
              <a:ext uri="{FF2B5EF4-FFF2-40B4-BE49-F238E27FC236}">
                <a16:creationId xmlns:a16="http://schemas.microsoft.com/office/drawing/2014/main" id="{F1726888-347E-A1DA-99E3-490E743DB541}"/>
              </a:ext>
            </a:extLst>
          </p:cNvPr>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52" name="Google Shape;552;p52">
            <a:extLst>
              <a:ext uri="{FF2B5EF4-FFF2-40B4-BE49-F238E27FC236}">
                <a16:creationId xmlns:a16="http://schemas.microsoft.com/office/drawing/2014/main" id="{FAE3EAFB-8B4E-2BCA-6977-798EBE5FBE1E}"/>
              </a:ext>
            </a:extLst>
          </p:cNvPr>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24</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53" name="Google Shape;553;p52" descr="C:\Users\Mahesh Kumar Jha\Downloads\CMRIT NEW LOGO-01.png">
            <a:extLst>
              <a:ext uri="{FF2B5EF4-FFF2-40B4-BE49-F238E27FC236}">
                <a16:creationId xmlns:a16="http://schemas.microsoft.com/office/drawing/2014/main" id="{E63B4662-39FF-505C-F057-BC1EAED3FAA6}"/>
              </a:ext>
            </a:extLst>
          </p:cNvPr>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554" name="Google Shape;554;p52">
            <a:extLst>
              <a:ext uri="{FF2B5EF4-FFF2-40B4-BE49-F238E27FC236}">
                <a16:creationId xmlns:a16="http://schemas.microsoft.com/office/drawing/2014/main" id="{76BB4AF0-6426-2350-5037-31DF27545199}"/>
              </a:ext>
            </a:extLst>
          </p:cNvPr>
          <p:cNvSpPr txBox="1">
            <a:spLocks noGrp="1"/>
          </p:cNvSpPr>
          <p:nvPr>
            <p:ph type="body" idx="1"/>
          </p:nvPr>
        </p:nvSpPr>
        <p:spPr>
          <a:xfrm>
            <a:off x="530226" y="2563318"/>
            <a:ext cx="10660061" cy="4135932"/>
          </a:xfrm>
          <a:prstGeom prst="rect">
            <a:avLst/>
          </a:prstGeom>
          <a:noFill/>
          <a:ln>
            <a:noFill/>
          </a:ln>
        </p:spPr>
        <p:txBody>
          <a:bodyPr spcFirstLastPara="1" wrap="square" lIns="91425" tIns="45700" rIns="91425" bIns="45700" anchor="t" anchorCtr="0">
            <a:noAutofit/>
          </a:bodyPr>
          <a:lstStyle/>
          <a:p>
            <a:r>
              <a:rPr lang="en-US" sz="2000" dirty="0">
                <a:latin typeface="Times New Roman" panose="02020603050405020304" pitchFamily="18" charset="0"/>
                <a:cs typeface="Times New Roman" panose="02020603050405020304" pitchFamily="18" charset="0"/>
              </a:rPr>
              <a:t>Instead of focusing on marks and exams, the course encouraged self-exploration and understanding of one’s own beliefs, behavior, and aspirations. Through interactive sessions and reflections, students began to question their lifestyle choices and developed a better sense of right and wrong.</a:t>
            </a:r>
          </a:p>
          <a:p>
            <a:r>
              <a:rPr lang="en-US" sz="2000" dirty="0">
                <a:latin typeface="Times New Roman" panose="02020603050405020304" pitchFamily="18" charset="0"/>
                <a:cs typeface="Times New Roman" panose="02020603050405020304" pitchFamily="18" charset="0"/>
              </a:rPr>
              <a:t>Many students mention that UHV helped them handle stress, build healthier relationships, and stay grounded during challenging situations. It also created awareness about living in harmony with others and the environment. While some initially underestimated the subject, they later realized its long-term impact in shaping their mindset and values. Overall, UHV is remembered as a subject that quietly influenced their thinking and helped them grow as responsible individuals.</a:t>
            </a:r>
            <a:endParaRPr lang="en-US" sz="2400" b="1" i="1" dirty="0">
              <a:latin typeface="Times New Roman" panose="02020603050405020304" pitchFamily="18" charset="0"/>
              <a:cs typeface="Times New Roman" panose="02020603050405020304" pitchFamily="18" charset="0"/>
            </a:endParaRPr>
          </a:p>
          <a:p>
            <a:pPr algn="r"/>
            <a:r>
              <a:rPr lang="en-US" sz="2400" b="1" dirty="0">
                <a:latin typeface="Times New Roman" panose="02020603050405020304" pitchFamily="18" charset="0"/>
                <a:cs typeface="Times New Roman" panose="02020603050405020304" pitchFamily="18" charset="0"/>
              </a:rPr>
              <a:t>Poorvik Shetty, 3</a:t>
            </a:r>
            <a:r>
              <a:rPr lang="en-US" sz="2400" b="1" baseline="30000" dirty="0">
                <a:latin typeface="Times New Roman" panose="02020603050405020304" pitchFamily="18" charset="0"/>
                <a:cs typeface="Times New Roman" panose="02020603050405020304" pitchFamily="18" charset="0"/>
              </a:rPr>
              <a:t>rd</a:t>
            </a:r>
            <a:r>
              <a:rPr lang="en-US" sz="2400" b="1" dirty="0">
                <a:latin typeface="Times New Roman" panose="02020603050405020304" pitchFamily="18" charset="0"/>
                <a:cs typeface="Times New Roman" panose="02020603050405020304" pitchFamily="18" charset="0"/>
              </a:rPr>
              <a:t> year student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555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3"/>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375" name="Google Shape;375;p33"/>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76" name="Google Shape;376;p33"/>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3</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77" name="Google Shape;377;p33"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378" name="Google Shape;378;p33"/>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91440" lvl="0" indent="0" algn="ctr" rtl="0">
              <a:lnSpc>
                <a:spcPct val="100000"/>
              </a:lnSpc>
              <a:spcBef>
                <a:spcPts val="0"/>
              </a:spcBef>
              <a:spcAft>
                <a:spcPts val="0"/>
              </a:spcAft>
              <a:buSzPts val="1440"/>
              <a:buNone/>
            </a:pPr>
            <a:r>
              <a:rPr lang="en-US" sz="1600">
                <a:latin typeface="Times New Roman" panose="02020603050405020304" charset="0"/>
                <a:cs typeface="Times New Roman" panose="02020603050405020304" charset="0"/>
              </a:rPr>
              <a:t>Course Objectives</a:t>
            </a:r>
            <a:endParaRPr sz="1600" b="0" i="0">
              <a:solidFill>
                <a:srgbClr val="3F3F3F"/>
              </a:solidFill>
              <a:latin typeface="Times New Roman" panose="02020603050405020304" charset="0"/>
              <a:ea typeface="Century Gothic" panose="020B0502020202020204"/>
              <a:cs typeface="Times New Roman" panose="02020603050405020304" charset="0"/>
              <a:sym typeface="Century Gothic" panose="020B0502020202020204"/>
            </a:endParaRPr>
          </a:p>
          <a:p>
            <a:pPr marL="137160" lvl="0" indent="0" algn="l" rtl="0">
              <a:lnSpc>
                <a:spcPct val="100000"/>
              </a:lnSpc>
              <a:spcBef>
                <a:spcPts val="1000"/>
              </a:spcBef>
              <a:spcAft>
                <a:spcPts val="0"/>
              </a:spcAft>
              <a:buSzPts val="1440"/>
              <a:buNone/>
            </a:pPr>
            <a:r>
              <a:rPr lang="en-US">
                <a:latin typeface="Times New Roman" panose="02020603050405020304" charset="0"/>
                <a:cs typeface="Times New Roman" panose="02020603050405020304" charset="0"/>
              </a:rPr>
              <a:t>This introductory course input is intended: </a:t>
            </a:r>
          </a:p>
          <a:p>
            <a:pPr marL="457200" lvl="0" indent="-320040" algn="just" rtl="0">
              <a:lnSpc>
                <a:spcPct val="100000"/>
              </a:lnSpc>
              <a:spcBef>
                <a:spcPts val="1000"/>
              </a:spcBef>
              <a:spcAft>
                <a:spcPts val="0"/>
              </a:spcAft>
              <a:buSzPts val="1440"/>
              <a:buChar char="►"/>
            </a:pPr>
            <a:r>
              <a:rPr lang="en-US">
                <a:latin typeface="Times New Roman" panose="02020603050405020304" charset="0"/>
                <a:cs typeface="Times New Roman" panose="02020603050405020304" charset="0"/>
              </a:rPr>
              <a:t>To help the students appreciate the essential mutual dependency between '</a:t>
            </a:r>
            <a:r>
              <a:rPr lang="en-US" b="1">
                <a:latin typeface="Times New Roman" panose="02020603050405020304" charset="0"/>
                <a:cs typeface="Times New Roman" panose="02020603050405020304" charset="0"/>
              </a:rPr>
              <a:t>VALUES</a:t>
            </a:r>
            <a:r>
              <a:rPr lang="en-US">
                <a:latin typeface="Times New Roman" panose="02020603050405020304" charset="0"/>
                <a:cs typeface="Times New Roman" panose="02020603050405020304" charset="0"/>
              </a:rPr>
              <a:t>' and '</a:t>
            </a:r>
            <a:r>
              <a:rPr lang="en-US" b="1">
                <a:latin typeface="Times New Roman" panose="02020603050405020304" charset="0"/>
                <a:cs typeface="Times New Roman" panose="02020603050405020304" charset="0"/>
              </a:rPr>
              <a:t>SKILLS</a:t>
            </a:r>
            <a:r>
              <a:rPr lang="en-US">
                <a:latin typeface="Times New Roman" panose="02020603050405020304" charset="0"/>
                <a:cs typeface="Times New Roman" panose="02020603050405020304" charset="0"/>
              </a:rPr>
              <a:t>' to ensure </a:t>
            </a:r>
            <a:r>
              <a:rPr lang="en-US" u="sng">
                <a:latin typeface="Times New Roman" panose="02020603050405020304" charset="0"/>
                <a:cs typeface="Times New Roman" panose="02020603050405020304" charset="0"/>
              </a:rPr>
              <a:t>sustained happiness </a:t>
            </a:r>
            <a:r>
              <a:rPr lang="en-US">
                <a:latin typeface="Times New Roman" panose="02020603050405020304" charset="0"/>
                <a:cs typeface="Times New Roman" panose="02020603050405020304" charset="0"/>
              </a:rPr>
              <a:t>and </a:t>
            </a:r>
            <a:r>
              <a:rPr lang="en-US" u="sng">
                <a:latin typeface="Times New Roman" panose="02020603050405020304" charset="0"/>
                <a:cs typeface="Times New Roman" panose="02020603050405020304" charset="0"/>
              </a:rPr>
              <a:t>prosperity</a:t>
            </a:r>
            <a:r>
              <a:rPr lang="en-US">
                <a:latin typeface="Times New Roman" panose="02020603050405020304" charset="0"/>
                <a:cs typeface="Times New Roman" panose="02020603050405020304" charset="0"/>
              </a:rPr>
              <a:t> which are the core aspirations of all human beings. </a:t>
            </a:r>
          </a:p>
          <a:p>
            <a:pPr marL="457200" lvl="0" indent="-320040" algn="just" rtl="0">
              <a:lnSpc>
                <a:spcPct val="100000"/>
              </a:lnSpc>
              <a:spcBef>
                <a:spcPts val="1000"/>
              </a:spcBef>
              <a:spcAft>
                <a:spcPts val="0"/>
              </a:spcAft>
              <a:buSzPts val="1440"/>
              <a:buChar char="►"/>
            </a:pPr>
            <a:r>
              <a:rPr lang="en-US">
                <a:latin typeface="Times New Roman" panose="02020603050405020304" charset="0"/>
                <a:cs typeface="Times New Roman" panose="02020603050405020304" charset="0"/>
              </a:rPr>
              <a:t>To facilitate the development of a </a:t>
            </a:r>
            <a:r>
              <a:rPr lang="en-US" b="1">
                <a:latin typeface="Times New Roman" panose="02020603050405020304" charset="0"/>
                <a:cs typeface="Times New Roman" panose="02020603050405020304" charset="0"/>
              </a:rPr>
              <a:t>Holistic perspective among students towards life and profession</a:t>
            </a:r>
            <a:r>
              <a:rPr lang="en-US">
                <a:latin typeface="Times New Roman" panose="02020603050405020304" charset="0"/>
                <a:cs typeface="Times New Roman" panose="02020603050405020304" charset="0"/>
              </a:rPr>
              <a:t> as well as towards happiness and prosperity based on a correct understanding of the Human reality and the rest of existence. </a:t>
            </a:r>
            <a:r>
              <a:rPr lang="en-US" b="1">
                <a:latin typeface="Times New Roman" panose="02020603050405020304" charset="0"/>
                <a:cs typeface="Times New Roman" panose="02020603050405020304" charset="0"/>
              </a:rPr>
              <a:t>Such a holistic perspective forms the basis of Universal Human Values and movement towards value-based living in a natural way. </a:t>
            </a:r>
          </a:p>
          <a:p>
            <a:pPr marL="457200" lvl="0" indent="-320040" algn="just" rtl="0">
              <a:lnSpc>
                <a:spcPct val="100000"/>
              </a:lnSpc>
              <a:spcBef>
                <a:spcPts val="1000"/>
              </a:spcBef>
              <a:spcAft>
                <a:spcPts val="0"/>
              </a:spcAft>
              <a:buSzPts val="1440"/>
              <a:buChar char="►"/>
            </a:pPr>
            <a:r>
              <a:rPr lang="en-US">
                <a:latin typeface="Times New Roman" panose="02020603050405020304" charset="0"/>
                <a:cs typeface="Times New Roman" panose="02020603050405020304" charset="0"/>
              </a:rPr>
              <a:t>To highlight plausible implications of such a Holistic understanding in terms of ethical human conduct, trustful and mutually fulfilling human behavior and mutually enriching interaction with Nature.</a:t>
            </a:r>
          </a:p>
          <a:p>
            <a:pPr marL="457200" lvl="0" indent="-320040" algn="l" rtl="0">
              <a:lnSpc>
                <a:spcPct val="100000"/>
              </a:lnSpc>
              <a:spcBef>
                <a:spcPts val="1000"/>
              </a:spcBef>
              <a:spcAft>
                <a:spcPts val="0"/>
              </a:spcAft>
              <a:buSzPts val="1440"/>
              <a:buChar char="►"/>
            </a:pPr>
            <a:r>
              <a:rPr lang="en-US">
                <a:latin typeface="Times New Roman" panose="02020603050405020304" charset="0"/>
                <a:cs typeface="Times New Roman" panose="02020603050405020304" charset="0"/>
              </a:rPr>
              <a:t> This course is intended to provide a much-needed orientation input in value education to the young enquiring minds.</a:t>
            </a:r>
            <a:br>
              <a:rPr lang="en-US">
                <a:latin typeface="Times New Roman" panose="02020603050405020304" charset="0"/>
                <a:cs typeface="Times New Roman" panose="02020603050405020304" charset="0"/>
              </a:rPr>
            </a:br>
            <a:endParaRPr sz="1800" b="0" i="0">
              <a:solidFill>
                <a:srgbClr val="3F3F3F"/>
              </a:solidFill>
              <a:latin typeface="Times New Roman" panose="02020603050405020304" charset="0"/>
              <a:ea typeface="Century Gothic" panose="020B0502020202020204"/>
              <a:cs typeface="Times New Roman" panose="02020603050405020304" charset="0"/>
              <a:sym typeface="Century Gothic" panose="020B050202020202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4"/>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384" name="Google Shape;384;p34"/>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85" name="Google Shape;385;p34"/>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4</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86" name="Google Shape;386;p34"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387" name="Google Shape;387;p34"/>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91440" lvl="0" indent="0" algn="ctr" rtl="0">
              <a:lnSpc>
                <a:spcPct val="100000"/>
              </a:lnSpc>
              <a:spcBef>
                <a:spcPts val="0"/>
              </a:spcBef>
              <a:spcAft>
                <a:spcPts val="0"/>
              </a:spcAft>
              <a:buSzPts val="1440"/>
              <a:buNone/>
            </a:pPr>
            <a:r>
              <a:rPr lang="en-US" sz="1600" b="0" i="0">
                <a:solidFill>
                  <a:srgbClr val="3F3F3F"/>
                </a:solidFill>
                <a:latin typeface="Century Gothic" panose="020B0502020202020204"/>
                <a:ea typeface="Century Gothic" panose="020B0502020202020204"/>
                <a:cs typeface="Century Gothic" panose="020B0502020202020204"/>
                <a:sym typeface="Century Gothic" panose="020B0502020202020204"/>
              </a:rPr>
              <a:t>Course Outcome (CO)</a:t>
            </a:r>
          </a:p>
          <a:p>
            <a:pPr marL="457200" lvl="0" indent="-320040" algn="just" rtl="0">
              <a:lnSpc>
                <a:spcPct val="100000"/>
              </a:lnSpc>
              <a:spcBef>
                <a:spcPts val="1000"/>
              </a:spcBef>
              <a:spcAft>
                <a:spcPts val="0"/>
              </a:spcAft>
              <a:buSzPts val="1440"/>
              <a:buChar char="►"/>
            </a:pPr>
            <a:r>
              <a:rPr lang="en-US" b="1"/>
              <a:t>CO1:</a:t>
            </a:r>
            <a:r>
              <a:rPr lang="en-US"/>
              <a:t> By the end of the course, students are expected to become more aware of themselves, and their surroundings (family, society, nature); they would become more responsible in life, and in handling problems with sustainable solutions, while keeping human relationships and human nature in mind.</a:t>
            </a:r>
          </a:p>
          <a:p>
            <a:pPr marL="457200" lvl="0" indent="-320040" algn="just" rtl="0">
              <a:lnSpc>
                <a:spcPct val="100000"/>
              </a:lnSpc>
              <a:spcBef>
                <a:spcPts val="1000"/>
              </a:spcBef>
              <a:spcAft>
                <a:spcPts val="0"/>
              </a:spcAft>
              <a:buSzPts val="1440"/>
              <a:buChar char="►"/>
            </a:pPr>
            <a:r>
              <a:rPr lang="en-US" b="1"/>
              <a:t>CO2:</a:t>
            </a:r>
            <a:r>
              <a:rPr lang="en-US"/>
              <a:t> They would have better critical ability. They would also become sensitive to their commitment towards what they have understood (human values, human relationship and human society). It is hoped that they would be able to apply what they have learnt to their own self in different day-to-day settings in real life, at least a beginning would be made in this direction. </a:t>
            </a:r>
            <a:br>
              <a:rPr lang="en-US"/>
            </a:br>
            <a:endParaRPr sz="1800" b="0" i="0">
              <a:solidFill>
                <a:srgbClr val="3F3F3F"/>
              </a:solidFill>
              <a:latin typeface="Century Gothic" panose="020B0502020202020204"/>
              <a:ea typeface="Century Gothic" panose="020B0502020202020204"/>
              <a:cs typeface="Century Gothic" panose="020B0502020202020204"/>
              <a:sym typeface="Century Gothic" panose="020B0502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5"/>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393" name="Google Shape;393;p35"/>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94" name="Google Shape;394;p35"/>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5</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95" name="Google Shape;395;p35"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396" name="Google Shape;396;p35"/>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91440" lvl="0" indent="0" algn="ctr" rtl="0">
              <a:lnSpc>
                <a:spcPct val="100000"/>
              </a:lnSpc>
              <a:spcBef>
                <a:spcPts val="0"/>
              </a:spcBef>
              <a:spcAft>
                <a:spcPts val="0"/>
              </a:spcAft>
              <a:buSzPts val="1440"/>
              <a:buNone/>
            </a:pPr>
            <a:r>
              <a:rPr lang="en-US" sz="1600" b="0" i="0">
                <a:solidFill>
                  <a:srgbClr val="3F3F3F"/>
                </a:solidFill>
                <a:latin typeface="Century Gothic" panose="020B0502020202020204"/>
                <a:ea typeface="Century Gothic" panose="020B0502020202020204"/>
                <a:cs typeface="Century Gothic" panose="020B0502020202020204"/>
                <a:sym typeface="Century Gothic" panose="020B0502020202020204"/>
              </a:rPr>
              <a:t>Course Outcome</a:t>
            </a:r>
          </a:p>
          <a:p>
            <a:pPr marL="137160" lvl="0" indent="0" algn="l" rtl="0">
              <a:lnSpc>
                <a:spcPct val="100000"/>
              </a:lnSpc>
              <a:spcBef>
                <a:spcPts val="1000"/>
              </a:spcBef>
              <a:spcAft>
                <a:spcPts val="0"/>
              </a:spcAft>
              <a:buSzPts val="1440"/>
              <a:buNone/>
            </a:pPr>
            <a:r>
              <a:rPr lang="en-US" b="1"/>
              <a:t>CO3:</a:t>
            </a:r>
            <a:r>
              <a:rPr lang="en-US"/>
              <a:t> The course further  positively impact common graduate attributes like:</a:t>
            </a:r>
          </a:p>
          <a:p>
            <a:pPr marL="457200" lvl="0" indent="-320040" algn="l" rtl="0">
              <a:lnSpc>
                <a:spcPct val="100000"/>
              </a:lnSpc>
              <a:spcBef>
                <a:spcPts val="1000"/>
              </a:spcBef>
              <a:spcAft>
                <a:spcPts val="0"/>
              </a:spcAft>
              <a:buSzPts val="1440"/>
              <a:buChar char="►"/>
            </a:pPr>
            <a:r>
              <a:rPr lang="en-US"/>
              <a:t>1. Holistic vision of life</a:t>
            </a:r>
          </a:p>
          <a:p>
            <a:pPr marL="457200" lvl="0" indent="-320040" algn="l" rtl="0">
              <a:lnSpc>
                <a:spcPct val="100000"/>
              </a:lnSpc>
              <a:spcBef>
                <a:spcPts val="1000"/>
              </a:spcBef>
              <a:spcAft>
                <a:spcPts val="0"/>
              </a:spcAft>
              <a:buSzPts val="1440"/>
              <a:buChar char="►"/>
            </a:pPr>
            <a:r>
              <a:rPr lang="en-US"/>
              <a:t>2. Socially responsible behaviour</a:t>
            </a:r>
          </a:p>
          <a:p>
            <a:pPr marL="457200" lvl="0" indent="-320040" algn="l" rtl="0">
              <a:lnSpc>
                <a:spcPct val="100000"/>
              </a:lnSpc>
              <a:spcBef>
                <a:spcPts val="1000"/>
              </a:spcBef>
              <a:spcAft>
                <a:spcPts val="0"/>
              </a:spcAft>
              <a:buSzPts val="1440"/>
              <a:buChar char="►"/>
            </a:pPr>
            <a:r>
              <a:rPr lang="en-US"/>
              <a:t>3. Environmentally responsible work</a:t>
            </a:r>
          </a:p>
          <a:p>
            <a:pPr marL="457200" lvl="0" indent="-320040" algn="l" rtl="0">
              <a:lnSpc>
                <a:spcPct val="100000"/>
              </a:lnSpc>
              <a:spcBef>
                <a:spcPts val="1000"/>
              </a:spcBef>
              <a:spcAft>
                <a:spcPts val="0"/>
              </a:spcAft>
              <a:buSzPts val="1440"/>
              <a:buChar char="►"/>
            </a:pPr>
            <a:r>
              <a:rPr lang="en-US"/>
              <a:t>4. Ethical human conduct</a:t>
            </a:r>
          </a:p>
          <a:p>
            <a:pPr marL="457200" lvl="0" indent="-320040" algn="l" rtl="0">
              <a:lnSpc>
                <a:spcPct val="100000"/>
              </a:lnSpc>
              <a:spcBef>
                <a:spcPts val="1000"/>
              </a:spcBef>
              <a:spcAft>
                <a:spcPts val="0"/>
              </a:spcAft>
              <a:buSzPts val="1440"/>
              <a:buChar char="►"/>
            </a:pPr>
            <a:r>
              <a:rPr lang="en-US"/>
              <a:t>5. Having Competence and Capabilities for Maintaining Health and Hygiene</a:t>
            </a:r>
          </a:p>
          <a:p>
            <a:pPr marL="457200" lvl="0" indent="-320040" algn="l" rtl="0">
              <a:lnSpc>
                <a:spcPct val="100000"/>
              </a:lnSpc>
              <a:spcBef>
                <a:spcPts val="1000"/>
              </a:spcBef>
              <a:spcAft>
                <a:spcPts val="0"/>
              </a:spcAft>
              <a:buSzPts val="1440"/>
              <a:buChar char="►"/>
            </a:pPr>
            <a:r>
              <a:rPr lang="en-US"/>
              <a:t>6. Appreciation and aspiration for excellence (merit) and gratitude for all</a:t>
            </a:r>
          </a:p>
          <a:p>
            <a:pPr marL="457200" lvl="0" indent="-320040" algn="l" rtl="0">
              <a:lnSpc>
                <a:spcPct val="100000"/>
              </a:lnSpc>
              <a:spcBef>
                <a:spcPts val="1000"/>
              </a:spcBef>
              <a:spcAft>
                <a:spcPts val="0"/>
              </a:spcAft>
              <a:buSzPts val="1440"/>
              <a:buChar char="►"/>
            </a:pPr>
            <a:br>
              <a:rPr lang="en-US"/>
            </a:br>
            <a:br>
              <a:rPr lang="en-US"/>
            </a:br>
            <a:endParaRPr sz="1800" b="0" i="0">
              <a:solidFill>
                <a:srgbClr val="3F3F3F"/>
              </a:solidFill>
              <a:latin typeface="Century Gothic" panose="020B0502020202020204"/>
              <a:ea typeface="Century Gothic" panose="020B0502020202020204"/>
              <a:cs typeface="Century Gothic" panose="020B0502020202020204"/>
              <a:sym typeface="Century Gothic" panose="020B0502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6"/>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02" name="Google Shape;402;p36"/>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03" name="Google Shape;403;p36"/>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6</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04" name="Google Shape;404;p36"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05" name="Google Shape;405;p36"/>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91440" lvl="0" indent="0" algn="ctr" rtl="0">
              <a:lnSpc>
                <a:spcPct val="100000"/>
              </a:lnSpc>
              <a:spcBef>
                <a:spcPts val="0"/>
              </a:spcBef>
              <a:spcAft>
                <a:spcPts val="0"/>
              </a:spcAft>
              <a:buSzPts val="1440"/>
              <a:buNone/>
            </a:pPr>
            <a:r>
              <a:rPr lang="en-US" sz="2400" b="1" i="0" u="sng">
                <a:solidFill>
                  <a:srgbClr val="3F3F3F"/>
                </a:solidFill>
                <a:latin typeface="Century Gothic" panose="020B0502020202020204"/>
                <a:ea typeface="Century Gothic" panose="020B0502020202020204"/>
                <a:cs typeface="Century Gothic" panose="020B0502020202020204"/>
                <a:sym typeface="Century Gothic" panose="020B0502020202020204"/>
              </a:rPr>
              <a:t>Course Content</a:t>
            </a:r>
          </a:p>
          <a:p>
            <a:pPr marL="91440" lvl="0" indent="0" algn="ctr" rtl="0">
              <a:lnSpc>
                <a:spcPct val="100000"/>
              </a:lnSpc>
              <a:spcBef>
                <a:spcPts val="0"/>
              </a:spcBef>
              <a:spcAft>
                <a:spcPts val="0"/>
              </a:spcAft>
              <a:buSzPts val="1440"/>
              <a:buNone/>
            </a:pPr>
            <a:endParaRPr sz="2400" b="1" i="0" u="sng">
              <a:solidFill>
                <a:srgbClr val="3F3F3F"/>
              </a:solidFill>
              <a:latin typeface="Century Gothic" panose="020B0502020202020204"/>
              <a:ea typeface="Century Gothic" panose="020B0502020202020204"/>
              <a:cs typeface="Century Gothic" panose="020B0502020202020204"/>
              <a:sym typeface="Century Gothic" panose="020B0502020202020204"/>
            </a:endParaRPr>
          </a:p>
          <a:p>
            <a:pPr marL="137160" lvl="0" indent="0" algn="l" rtl="0">
              <a:lnSpc>
                <a:spcPct val="100000"/>
              </a:lnSpc>
              <a:spcBef>
                <a:spcPts val="1000"/>
              </a:spcBef>
              <a:spcAft>
                <a:spcPts val="0"/>
              </a:spcAft>
              <a:buSzPts val="1440"/>
              <a:buNone/>
            </a:pPr>
            <a:r>
              <a:rPr lang="en-US" sz="2800" b="1"/>
              <a:t>Module – 1: Introduction to Value Education</a:t>
            </a:r>
          </a:p>
          <a:p>
            <a:pPr marL="137160" lvl="0" indent="0" algn="l" rtl="0">
              <a:lnSpc>
                <a:spcPct val="100000"/>
              </a:lnSpc>
              <a:spcBef>
                <a:spcPts val="1000"/>
              </a:spcBef>
              <a:spcAft>
                <a:spcPts val="0"/>
              </a:spcAft>
              <a:buSzPts val="1440"/>
              <a:buNone/>
            </a:pPr>
            <a:r>
              <a:rPr lang="en-US" sz="2800" b="1"/>
              <a:t>Module – 2: Harmony in the Human Being</a:t>
            </a:r>
          </a:p>
          <a:p>
            <a:pPr marL="137160" lvl="0" indent="0" algn="l" rtl="0">
              <a:lnSpc>
                <a:spcPct val="100000"/>
              </a:lnSpc>
              <a:spcBef>
                <a:spcPts val="1000"/>
              </a:spcBef>
              <a:spcAft>
                <a:spcPts val="0"/>
              </a:spcAft>
              <a:buSzPts val="1440"/>
              <a:buNone/>
            </a:pPr>
            <a:r>
              <a:rPr lang="en-US" sz="2800" b="1"/>
              <a:t>Module – 3: Harmony in the Family and Society</a:t>
            </a:r>
          </a:p>
          <a:p>
            <a:pPr marL="137160" lvl="0" indent="0" algn="l" rtl="0">
              <a:lnSpc>
                <a:spcPct val="100000"/>
              </a:lnSpc>
              <a:spcBef>
                <a:spcPts val="1000"/>
              </a:spcBef>
              <a:spcAft>
                <a:spcPts val="0"/>
              </a:spcAft>
              <a:buSzPts val="1440"/>
              <a:buNone/>
            </a:pPr>
            <a:r>
              <a:rPr lang="en-US" sz="2800" b="1"/>
              <a:t>Module – 4: Harmony in the Nature/ Existence</a:t>
            </a:r>
          </a:p>
          <a:p>
            <a:pPr marL="137160" lvl="0" indent="0" algn="l" rtl="0">
              <a:lnSpc>
                <a:spcPct val="100000"/>
              </a:lnSpc>
              <a:spcBef>
                <a:spcPts val="1000"/>
              </a:spcBef>
              <a:spcAft>
                <a:spcPts val="0"/>
              </a:spcAft>
              <a:buSzPts val="1440"/>
              <a:buNone/>
            </a:pPr>
            <a:r>
              <a:rPr lang="en-US" sz="2800" b="1"/>
              <a:t>Module – 5: Implications of the Holistic Understanding</a:t>
            </a:r>
            <a:endParaRPr sz="2800" b="1" i="0">
              <a:solidFill>
                <a:srgbClr val="3F3F3F"/>
              </a:solidFill>
              <a:latin typeface="Century Gothic" panose="020B0502020202020204"/>
              <a:ea typeface="Century Gothic" panose="020B0502020202020204"/>
              <a:cs typeface="Century Gothic" panose="020B0502020202020204"/>
              <a:sym typeface="Century Gothic" panose="020B050202020202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7"/>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11" name="Google Shape;411;p37"/>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12" name="Google Shape;412;p37"/>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7</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13" name="Google Shape;413;p37"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14" name="Google Shape;414;p37"/>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l" rtl="0">
              <a:lnSpc>
                <a:spcPct val="100000"/>
              </a:lnSpc>
              <a:spcBef>
                <a:spcPts val="1000"/>
              </a:spcBef>
              <a:spcAft>
                <a:spcPts val="0"/>
              </a:spcAft>
              <a:buSzPts val="1440"/>
              <a:buNone/>
            </a:pPr>
            <a:r>
              <a:rPr lang="en-US" sz="2800" b="1"/>
              <a:t>Module – 1: Introduction to Value Education</a:t>
            </a:r>
          </a:p>
          <a:p>
            <a:pPr marL="137160" lvl="0" indent="0" algn="l" rtl="0">
              <a:lnSpc>
                <a:spcPct val="100000"/>
              </a:lnSpc>
              <a:spcBef>
                <a:spcPts val="1000"/>
              </a:spcBef>
              <a:spcAft>
                <a:spcPts val="0"/>
              </a:spcAft>
              <a:buSzPts val="1440"/>
              <a:buNone/>
            </a:pPr>
            <a:r>
              <a:rPr lang="en-US" sz="2400"/>
              <a:t>Right Understanding, </a:t>
            </a:r>
          </a:p>
          <a:p>
            <a:pPr marL="137160" lvl="0" indent="0" algn="l" rtl="0">
              <a:lnSpc>
                <a:spcPct val="100000"/>
              </a:lnSpc>
              <a:spcBef>
                <a:spcPts val="1000"/>
              </a:spcBef>
              <a:spcAft>
                <a:spcPts val="0"/>
              </a:spcAft>
              <a:buSzPts val="1440"/>
              <a:buNone/>
            </a:pPr>
            <a:r>
              <a:rPr lang="en-US" sz="2400"/>
              <a:t>Relationship and Physical Facility (Holistic Development and the Role of Education)</a:t>
            </a:r>
          </a:p>
          <a:p>
            <a:pPr marL="137160" lvl="0" indent="0" algn="l" rtl="0">
              <a:lnSpc>
                <a:spcPct val="100000"/>
              </a:lnSpc>
              <a:spcBef>
                <a:spcPts val="1000"/>
              </a:spcBef>
              <a:spcAft>
                <a:spcPts val="0"/>
              </a:spcAft>
              <a:buSzPts val="1440"/>
              <a:buNone/>
            </a:pPr>
            <a:r>
              <a:rPr lang="en-US" sz="2400"/>
              <a:t>Understanding Value Education, </a:t>
            </a:r>
          </a:p>
          <a:p>
            <a:pPr marL="137160" lvl="0" indent="0" algn="l" rtl="0">
              <a:lnSpc>
                <a:spcPct val="100000"/>
              </a:lnSpc>
              <a:spcBef>
                <a:spcPts val="1000"/>
              </a:spcBef>
              <a:spcAft>
                <a:spcPts val="0"/>
              </a:spcAft>
              <a:buSzPts val="1440"/>
              <a:buNone/>
            </a:pPr>
            <a:r>
              <a:rPr lang="en-US" sz="2400"/>
              <a:t>Self-exploration as the Process for Value Education, </a:t>
            </a:r>
          </a:p>
          <a:p>
            <a:pPr marL="137160" lvl="0" indent="0" algn="l" rtl="0">
              <a:lnSpc>
                <a:spcPct val="100000"/>
              </a:lnSpc>
              <a:spcBef>
                <a:spcPts val="1000"/>
              </a:spcBef>
              <a:spcAft>
                <a:spcPts val="0"/>
              </a:spcAft>
              <a:buSzPts val="1440"/>
              <a:buNone/>
            </a:pPr>
            <a:r>
              <a:rPr lang="en-US" sz="2400"/>
              <a:t>Continuous Happiness and Prosperity – the Basic Human Aspirations, Happiness and Prosperity – Current Scenario, </a:t>
            </a:r>
          </a:p>
          <a:p>
            <a:pPr marL="137160" lvl="0" indent="0" algn="l" rtl="0">
              <a:lnSpc>
                <a:spcPct val="100000"/>
              </a:lnSpc>
              <a:spcBef>
                <a:spcPts val="1000"/>
              </a:spcBef>
              <a:spcAft>
                <a:spcPts val="0"/>
              </a:spcAft>
              <a:buSzPts val="1440"/>
              <a:buNone/>
            </a:pPr>
            <a:r>
              <a:rPr lang="en-US" sz="2400"/>
              <a:t>Method to Fulfil the Basic Human Aspirations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8"/>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20" name="Google Shape;420;p38"/>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21" name="Google Shape;421;p38"/>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8</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22" name="Google Shape;422;p38"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23" name="Google Shape;423;p38"/>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ctr" rtl="0">
              <a:lnSpc>
                <a:spcPct val="100000"/>
              </a:lnSpc>
              <a:spcBef>
                <a:spcPts val="1000"/>
              </a:spcBef>
              <a:spcAft>
                <a:spcPts val="0"/>
              </a:spcAft>
              <a:buSzPts val="1440"/>
              <a:buNone/>
            </a:pPr>
            <a:r>
              <a:rPr lang="en-US" sz="2800" b="1"/>
              <a:t>Process</a:t>
            </a:r>
          </a:p>
          <a:p>
            <a:pPr marL="137160" lvl="0" indent="0" algn="l" rtl="0">
              <a:lnSpc>
                <a:spcPct val="100000"/>
              </a:lnSpc>
              <a:spcBef>
                <a:spcPts val="1000"/>
              </a:spcBef>
              <a:spcAft>
                <a:spcPts val="0"/>
              </a:spcAft>
              <a:buSzPts val="1440"/>
              <a:buNone/>
            </a:pPr>
            <a:endParaRPr sz="2800" b="1"/>
          </a:p>
          <a:p>
            <a:pPr marL="0" lvl="0" indent="0" algn="l" rtl="0">
              <a:lnSpc>
                <a:spcPct val="100000"/>
              </a:lnSpc>
              <a:spcBef>
                <a:spcPts val="1000"/>
              </a:spcBef>
              <a:spcAft>
                <a:spcPts val="0"/>
              </a:spcAft>
              <a:buSzPts val="1440"/>
              <a:buFont typeface="Noto Sans Symbols"/>
              <a:buNone/>
            </a:pPr>
            <a:r>
              <a:rPr lang="en-US" sz="2400"/>
              <a:t>The content is a </a:t>
            </a:r>
            <a:r>
              <a:rPr lang="en-US" sz="2400" b="1"/>
              <a:t>proposal</a:t>
            </a:r>
            <a:r>
              <a:rPr lang="en-US" sz="2400"/>
              <a:t> for your self-exploration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9"/>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29" name="Google Shape;429;p39"/>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0" name="Google Shape;430;p39"/>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9</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31" name="Google Shape;431;p39"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32" name="Google Shape;432;p39"/>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ctr" rtl="0">
              <a:lnSpc>
                <a:spcPct val="100000"/>
              </a:lnSpc>
              <a:spcBef>
                <a:spcPts val="1000"/>
              </a:spcBef>
              <a:spcAft>
                <a:spcPts val="0"/>
              </a:spcAft>
              <a:buSzPts val="1440"/>
              <a:buNone/>
            </a:pPr>
            <a:r>
              <a:rPr lang="en-US" sz="2800" b="1"/>
              <a:t>Word, Meaning and Reality</a:t>
            </a:r>
            <a:endParaRPr sz="2800" b="1"/>
          </a:p>
          <a:p>
            <a:pPr marL="0" lvl="0" indent="0" algn="l" rtl="0">
              <a:lnSpc>
                <a:spcPct val="100000"/>
              </a:lnSpc>
              <a:spcBef>
                <a:spcPts val="1000"/>
              </a:spcBef>
              <a:spcAft>
                <a:spcPts val="0"/>
              </a:spcAft>
              <a:buSzPts val="1440"/>
              <a:buFont typeface="Noto Sans Symbols"/>
              <a:buNone/>
            </a:pPr>
            <a:r>
              <a:rPr lang="en-US" sz="2400"/>
              <a:t>The words we will use have a definite meaning and point to some reality in existence.</a:t>
            </a:r>
          </a:p>
          <a:p>
            <a:pPr marL="0" lvl="0" indent="0" algn="l" rtl="0">
              <a:lnSpc>
                <a:spcPct val="100000"/>
              </a:lnSpc>
              <a:spcBef>
                <a:spcPts val="1000"/>
              </a:spcBef>
              <a:spcAft>
                <a:spcPts val="0"/>
              </a:spcAft>
              <a:buSzPts val="1440"/>
              <a:buFont typeface="Noto Sans Symbols"/>
              <a:buNone/>
            </a:pPr>
            <a:r>
              <a:rPr lang="en-US" sz="2400"/>
              <a:t> </a:t>
            </a:r>
          </a:p>
        </p:txBody>
      </p:sp>
    </p:spTree>
  </p:cSld>
  <p:clrMapOvr>
    <a:masterClrMapping/>
  </p:clrMapOvr>
</p:sld>
</file>

<file path=ppt/theme/theme1.xml><?xml version="1.0" encoding="utf-8"?>
<a:theme xmlns:a="http://schemas.openxmlformats.org/drawingml/2006/main" name="1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1585</Words>
  <Application>Microsoft Office PowerPoint</Application>
  <PresentationFormat>Widescreen</PresentationFormat>
  <Paragraphs>212</Paragraphs>
  <Slides>24</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Roboto</vt:lpstr>
      <vt:lpstr>Calibri</vt:lpstr>
      <vt:lpstr>Noto Sans Symbols</vt:lpstr>
      <vt:lpstr>Arial</vt:lpstr>
      <vt:lpstr>Times New Roman</vt:lpstr>
      <vt:lpstr>Century Gothic</vt:lpstr>
      <vt:lpstr>1_Ion Boardroom</vt:lpstr>
      <vt:lpstr>Ion Boardroom</vt:lpstr>
      <vt:lpstr>Universal Human Values  BUHK408</vt:lpstr>
      <vt:lpstr>Agenda</vt:lpstr>
      <vt:lpstr>Universal Human Values</vt:lpstr>
      <vt:lpstr>Universal Human Values</vt:lpstr>
      <vt:lpstr>Universal Human Values</vt:lpstr>
      <vt:lpstr>Universal Human Values</vt:lpstr>
      <vt:lpstr>Universal Human Values</vt:lpstr>
      <vt:lpstr>Universal Human Values</vt:lpstr>
      <vt:lpstr>Universal Human Values</vt:lpstr>
      <vt:lpstr>Universal Human Values</vt:lpstr>
      <vt:lpstr>Universal Human Values</vt:lpstr>
      <vt:lpstr>Universal Human Values</vt:lpstr>
      <vt:lpstr>Universal Human Values</vt:lpstr>
      <vt:lpstr>Universal Human Values</vt:lpstr>
      <vt:lpstr>Universal Human Values</vt:lpstr>
      <vt:lpstr>Universal Human Values</vt:lpstr>
      <vt:lpstr>Universal Human Values</vt:lpstr>
      <vt:lpstr>Word, Meaning and Reality</vt:lpstr>
      <vt:lpstr>Word, Meaning and Reality</vt:lpstr>
      <vt:lpstr>Process</vt:lpstr>
      <vt:lpstr>Listening</vt:lpstr>
      <vt:lpstr>Thinking in Opposites,  Making Comparison</vt:lpstr>
      <vt:lpstr>Students Experience</vt:lpstr>
      <vt:lpstr>Students Experience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Human Values  BUHK408</dc:title>
  <dc:creator/>
  <cp:lastModifiedBy>Nidhi Joshi Parsai</cp:lastModifiedBy>
  <cp:revision>5</cp:revision>
  <dcterms:created xsi:type="dcterms:W3CDTF">2025-02-04T09:09:14Z</dcterms:created>
  <dcterms:modified xsi:type="dcterms:W3CDTF">2026-06-10T07:24:56Z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F369CF63B82443EEB750BDF389686768_12</vt:lpwstr>
  </property>
  <property fmtid="{D5CDD505-2E9C-101B-9397-08002B2CF9AE}" pid="3" name="KSOProductBuildVer">
    <vt:lpwstr>2057-12.2.0.17545</vt:lpwstr>
  </property>
</Properties>
</file>